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70"/>
  </p:notesMasterIdLst>
  <p:sldIdLst>
    <p:sldId id="317" r:id="rId2"/>
    <p:sldId id="267" r:id="rId3"/>
    <p:sldId id="271" r:id="rId4"/>
    <p:sldId id="264" r:id="rId5"/>
    <p:sldId id="256" r:id="rId6"/>
    <p:sldId id="269" r:id="rId7"/>
    <p:sldId id="270" r:id="rId8"/>
    <p:sldId id="272" r:id="rId9"/>
    <p:sldId id="262" r:id="rId10"/>
    <p:sldId id="259" r:id="rId11"/>
    <p:sldId id="281" r:id="rId12"/>
    <p:sldId id="280" r:id="rId13"/>
    <p:sldId id="282" r:id="rId14"/>
    <p:sldId id="279" r:id="rId15"/>
    <p:sldId id="274" r:id="rId16"/>
    <p:sldId id="266" r:id="rId17"/>
    <p:sldId id="283" r:id="rId18"/>
    <p:sldId id="273" r:id="rId19"/>
    <p:sldId id="257" r:id="rId20"/>
    <p:sldId id="276" r:id="rId21"/>
    <p:sldId id="277" r:id="rId22"/>
    <p:sldId id="261" r:id="rId23"/>
    <p:sldId id="287" r:id="rId24"/>
    <p:sldId id="289" r:id="rId25"/>
    <p:sldId id="265" r:id="rId26"/>
    <p:sldId id="288" r:id="rId27"/>
    <p:sldId id="304" r:id="rId28"/>
    <p:sldId id="305" r:id="rId29"/>
    <p:sldId id="306" r:id="rId30"/>
    <p:sldId id="307" r:id="rId31"/>
    <p:sldId id="308" r:id="rId32"/>
    <p:sldId id="291" r:id="rId33"/>
    <p:sldId id="324" r:id="rId34"/>
    <p:sldId id="325" r:id="rId35"/>
    <p:sldId id="310" r:id="rId36"/>
    <p:sldId id="311" r:id="rId37"/>
    <p:sldId id="312" r:id="rId38"/>
    <p:sldId id="313" r:id="rId39"/>
    <p:sldId id="327" r:id="rId40"/>
    <p:sldId id="326" r:id="rId41"/>
    <p:sldId id="316" r:id="rId42"/>
    <p:sldId id="318" r:id="rId43"/>
    <p:sldId id="332" r:id="rId44"/>
    <p:sldId id="319" r:id="rId45"/>
    <p:sldId id="329" r:id="rId46"/>
    <p:sldId id="320" r:id="rId47"/>
    <p:sldId id="322" r:id="rId48"/>
    <p:sldId id="323" r:id="rId49"/>
    <p:sldId id="293" r:id="rId50"/>
    <p:sldId id="294" r:id="rId51"/>
    <p:sldId id="275" r:id="rId52"/>
    <p:sldId id="285" r:id="rId53"/>
    <p:sldId id="286" r:id="rId54"/>
    <p:sldId id="297" r:id="rId55"/>
    <p:sldId id="301" r:id="rId56"/>
    <p:sldId id="292" r:id="rId57"/>
    <p:sldId id="309" r:id="rId58"/>
    <p:sldId id="300" r:id="rId59"/>
    <p:sldId id="302" r:id="rId60"/>
    <p:sldId id="331" r:id="rId61"/>
    <p:sldId id="303" r:id="rId62"/>
    <p:sldId id="328" r:id="rId63"/>
    <p:sldId id="295" r:id="rId64"/>
    <p:sldId id="296" r:id="rId65"/>
    <p:sldId id="299" r:id="rId66"/>
    <p:sldId id="298" r:id="rId67"/>
    <p:sldId id="334" r:id="rId68"/>
    <p:sldId id="268"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175" autoAdjust="0"/>
    <p:restoredTop sz="99642" autoAdjust="0"/>
  </p:normalViewPr>
  <p:slideViewPr>
    <p:cSldViewPr>
      <p:cViewPr varScale="1">
        <p:scale>
          <a:sx n="73" d="100"/>
          <a:sy n="73" d="100"/>
        </p:scale>
        <p:origin x="-1302"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8CBA78C-3129-4EA7-AB11-4E26B6CC677A}" type="datetimeFigureOut">
              <a:rPr lang="en-US" smtClean="0"/>
              <a:pPr/>
              <a:t>9/2/2017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B9C850-C576-4C1F-B55C-2861C2D5629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3B9C850-C576-4C1F-B55C-2861C2D56290}"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3B9C850-C576-4C1F-B55C-2861C2D56290}" type="slidenum">
              <a:rPr lang="en-US" smtClean="0"/>
              <a:pPr/>
              <a:t>55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3B9C850-C576-4C1F-B55C-2861C2D56290}" type="slidenum">
              <a:rPr lang="en-US" smtClean="0"/>
              <a:pPr/>
              <a:t>59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ll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ll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ll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ll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ll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ll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ll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ll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ll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ll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ll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pull dir="d"/>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www.alluxio.org/docs/master/en/Architecture.html" TargetMode="External"/><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hyperlink" Target="http://searchsqlserver.techtarget.com/definition/meta"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www.alluxio.org/docs/master/en/Running-Alluxio-Locally.html" TargetMode="External"/><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hyperlink" Target="http://www.alluxio.org/docs/master/en/Running-Alluxio-Fault-Tolerant.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www.alluxio.org/docs/master/en/File-System-API.html" TargetMode="External"/><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hyperlink" Target="https://en.wikipedia.org/wiki/Defragmentation" TargetMode="External"/><Relationship Id="rId5" Type="http://schemas.openxmlformats.org/officeDocument/2006/relationships/hyperlink" Target="https://en.wikipedia.org/wiki/Application_programming_interface" TargetMode="External"/><Relationship Id="rId4" Type="http://schemas.openxmlformats.org/officeDocument/2006/relationships/hyperlink" Target="https://en.wikipedia.org/wiki/File_system"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earchstorage.techtarget.com/definition/storage" TargetMode="External"/><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www.alluxio.org/docs/master/en/Tiered-Storage-on-Alluxio.html" TargetMode="External"/><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hyperlink" Target="http://www.alluxio.org/docs/master/en/Tiered-Storage-on-Alluxio.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hyperlink" Target="https://en.wikipedia.org/wiki/Unix_shell" TargetMode="External"/><Relationship Id="rId3" Type="http://schemas.openxmlformats.org/officeDocument/2006/relationships/hyperlink" Target="http://www.alluxio.org/docs/master/en/Security.html" TargetMode="External"/><Relationship Id="rId7" Type="http://schemas.openxmlformats.org/officeDocument/2006/relationships/hyperlink" Target="https://en.wikipedia.org/wiki/Application_programming_interface" TargetMode="External"/><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hyperlink" Target="https://en.wikipedia.org/wiki/Operating_system" TargetMode="External"/><Relationship Id="rId5" Type="http://schemas.openxmlformats.org/officeDocument/2006/relationships/hyperlink" Target="https://en.wikipedia.org/wiki/IEEE_Computer_Society" TargetMode="External"/><Relationship Id="rId4" Type="http://schemas.openxmlformats.org/officeDocument/2006/relationships/hyperlink" Target="https://en.wikipedia.org/wiki/Standardization" TargetMode="External"/><Relationship Id="rId9" Type="http://schemas.openxmlformats.org/officeDocument/2006/relationships/hyperlink" Target="https://en.wikipedia.org/wiki/Unix"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www.alluxio.org/download/" TargetMode="External"/><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s://dzone.com/articles/Accelerate-In-Memory-Processing-with-Spark-from-Hours-to-Seconds-With-Tachyon" TargetMode="External"/><Relationship Id="rId4" Type="http://schemas.openxmlformats.org/officeDocument/2006/relationships/hyperlink" Target="https://alluxio.com/resources/baidu-queries-data-30-times-faster-with-alluxi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Alluxio/alluxio/releases/tag/v1.1.0" TargetMode="External"/><Relationship Id="rId3" Type="http://schemas.openxmlformats.org/officeDocument/2006/relationships/hyperlink" Target="https://github.com/Alluxio/alluxio/releases/tag/v1.5.0" TargetMode="External"/><Relationship Id="rId7" Type="http://schemas.openxmlformats.org/officeDocument/2006/relationships/hyperlink" Target="https://github.com/Alluxio/alluxio/releases/tag/v1.1.1" TargetMode="External"/><Relationship Id="rId12"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hyperlink" Target="https://github.com/Alluxio/alluxio/releases/tag/v1.2.0" TargetMode="External"/><Relationship Id="rId11" Type="http://schemas.openxmlformats.org/officeDocument/2006/relationships/hyperlink" Target="https://github.com/Alluxio/alluxio/releases/tag/v0.8.2" TargetMode="External"/><Relationship Id="rId5" Type="http://schemas.openxmlformats.org/officeDocument/2006/relationships/hyperlink" Target="https://github.com/Alluxio/alluxio/releases/tag/v1.3.0" TargetMode="External"/><Relationship Id="rId10" Type="http://schemas.openxmlformats.org/officeDocument/2006/relationships/hyperlink" Target="https://github.com/Alluxio/alluxio/releases/tag/v1.0.0" TargetMode="External"/><Relationship Id="rId4" Type="http://schemas.openxmlformats.org/officeDocument/2006/relationships/hyperlink" Target="https://github.com/Alluxio/alluxio/releases/tag/v1.4.0" TargetMode="External"/><Relationship Id="rId9" Type="http://schemas.openxmlformats.org/officeDocument/2006/relationships/hyperlink" Target="https://github.com/Alluxio/alluxio/releases/tag/v1.0.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5663818882.jpg"/>
          <p:cNvPicPr>
            <a:picLocks noChangeAspect="1"/>
          </p:cNvPicPr>
          <p:nvPr/>
        </p:nvPicPr>
        <p:blipFill>
          <a:blip r:embed="rId2"/>
          <a:stretch>
            <a:fillRect/>
          </a:stretch>
        </p:blipFill>
        <p:spPr>
          <a:xfrm>
            <a:off x="0" y="0"/>
            <a:ext cx="9144000" cy="6857999"/>
          </a:xfrm>
          <a:prstGeom prst="rect">
            <a:avLst/>
          </a:prstGeom>
        </p:spPr>
      </p:pic>
    </p:spTree>
  </p:cSld>
  <p:clrMapOvr>
    <a:masterClrMapping/>
  </p:clrMapOvr>
  <p:transition>
    <p:pull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pen-source-timeline.png"/>
          <p:cNvPicPr>
            <a:picLocks noChangeAspect="1"/>
          </p:cNvPicPr>
          <p:nvPr/>
        </p:nvPicPr>
        <p:blipFill>
          <a:blip r:embed="rId2"/>
          <a:stretch>
            <a:fillRect/>
          </a:stretch>
        </p:blipFill>
        <p:spPr>
          <a:xfrm>
            <a:off x="-127157" y="2667000"/>
            <a:ext cx="9271157" cy="2045542"/>
          </a:xfrm>
          <a:prstGeom prst="rect">
            <a:avLst/>
          </a:prstGeom>
        </p:spPr>
      </p:pic>
      <p:sp>
        <p:nvSpPr>
          <p:cNvPr id="3" name="TextBox 2"/>
          <p:cNvSpPr txBox="1"/>
          <p:nvPr/>
        </p:nvSpPr>
        <p:spPr>
          <a:xfrm>
            <a:off x="1295400" y="1295400"/>
            <a:ext cx="6486071" cy="769441"/>
          </a:xfrm>
          <a:prstGeom prst="rect">
            <a:avLst/>
          </a:prstGeom>
          <a:noFill/>
        </p:spPr>
        <p:txBody>
          <a:bodyPr wrap="none" rtlCol="0">
            <a:spAutoFit/>
          </a:bodyPr>
          <a:lstStyle/>
          <a:p>
            <a:r>
              <a:rPr lang="en-US" sz="4400" u="sng" dirty="0" smtClean="0">
                <a:latin typeface="Algerian" pitchFamily="82" charset="0"/>
              </a:rPr>
              <a:t>Progress  of  </a:t>
            </a:r>
            <a:r>
              <a:rPr lang="en-US" sz="4400" u="sng" dirty="0" err="1" smtClean="0">
                <a:latin typeface="Algerian" pitchFamily="82" charset="0"/>
              </a:rPr>
              <a:t>alluxio</a:t>
            </a:r>
            <a:endParaRPr lang="en-US" sz="4400" u="sng" dirty="0">
              <a:latin typeface="Algerian" pitchFamily="82" charset="0"/>
            </a:endParaRP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s (1).jpg"/>
          <p:cNvPicPr>
            <a:picLocks noChangeAspect="1"/>
          </p:cNvPicPr>
          <p:nvPr/>
        </p:nvPicPr>
        <p:blipFill>
          <a:blip r:embed="rId2"/>
          <a:stretch>
            <a:fillRect/>
          </a:stretch>
        </p:blipFill>
        <p:spPr>
          <a:xfrm>
            <a:off x="0" y="1"/>
            <a:ext cx="9144000" cy="6858000"/>
          </a:xfrm>
          <a:prstGeom prst="rect">
            <a:avLst/>
          </a:prstGeom>
        </p:spPr>
      </p:pic>
      <p:sp>
        <p:nvSpPr>
          <p:cNvPr id="3" name="Rounded Rectangle 2"/>
          <p:cNvSpPr/>
          <p:nvPr/>
        </p:nvSpPr>
        <p:spPr>
          <a:xfrm>
            <a:off x="0" y="4572000"/>
            <a:ext cx="9144000" cy="1219200"/>
          </a:xfrm>
          <a:prstGeom prst="roundRect">
            <a:avLst/>
          </a:prstGeom>
          <a:effectLst>
            <a:softEdge rad="317500"/>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sz="3600" b="1" dirty="0" smtClean="0"/>
              <a:t>COMPONENTS</a:t>
            </a:r>
            <a:endParaRPr lang="en-US" sz="3600" b="1" dirty="0"/>
          </a:p>
        </p:txBody>
      </p:sp>
    </p:spTree>
  </p:cSld>
  <p:clrMapOvr>
    <a:masterClrMapping/>
  </p:clrMapOvr>
  <p:transition>
    <p:pull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0" y="381000"/>
            <a:ext cx="9144000" cy="6217087"/>
          </a:xfrm>
          <a:prstGeom prst="rect">
            <a:avLst/>
          </a:prstGeom>
          <a:noFill/>
        </p:spPr>
        <p:txBody>
          <a:bodyPr wrap="square" rtlCol="0">
            <a:spAutoFit/>
          </a:bodyPr>
          <a:lstStyle/>
          <a:p>
            <a:r>
              <a:rPr lang="en-IN" sz="2000" dirty="0" err="1" smtClean="0"/>
              <a:t>Alluxio’s</a:t>
            </a:r>
            <a:r>
              <a:rPr lang="en-IN" sz="2000" dirty="0" smtClean="0"/>
              <a:t> design uses a single primary master and multiple workers. At a very high level, Alluxio can be divided into three components, the </a:t>
            </a:r>
            <a:r>
              <a:rPr lang="en-IN" sz="2000" u="sng" dirty="0" smtClean="0">
                <a:hlinkClick r:id="rId3"/>
              </a:rPr>
              <a:t>master</a:t>
            </a:r>
            <a:r>
              <a:rPr lang="en-IN" sz="2000" dirty="0" smtClean="0"/>
              <a:t>, </a:t>
            </a:r>
            <a:r>
              <a:rPr lang="en-IN" sz="2000" u="sng" dirty="0" smtClean="0">
                <a:hlinkClick r:id="rId3"/>
              </a:rPr>
              <a:t>workers</a:t>
            </a:r>
            <a:r>
              <a:rPr lang="en-IN" sz="2000" dirty="0" smtClean="0"/>
              <a:t>, and </a:t>
            </a:r>
            <a:r>
              <a:rPr lang="en-IN" sz="2000" u="sng" dirty="0" smtClean="0">
                <a:hlinkClick r:id="rId3"/>
              </a:rPr>
              <a:t>clients</a:t>
            </a:r>
            <a:r>
              <a:rPr lang="en-IN" sz="2000" dirty="0" smtClean="0"/>
              <a:t>. The </a:t>
            </a:r>
            <a:r>
              <a:rPr lang="en-IN" sz="2000" b="1" u="sng" dirty="0" smtClean="0"/>
              <a:t>master and workers </a:t>
            </a:r>
            <a:r>
              <a:rPr lang="en-IN" sz="2000" dirty="0" smtClean="0"/>
              <a:t>together make up the Alluxio servers, which are the components a system admin would maintain and manage. </a:t>
            </a:r>
          </a:p>
          <a:p>
            <a:r>
              <a:rPr lang="en-IN" sz="2000" b="1" u="sng" dirty="0" smtClean="0"/>
              <a:t>The clients </a:t>
            </a:r>
            <a:r>
              <a:rPr lang="en-IN" sz="2000" dirty="0" smtClean="0"/>
              <a:t>are generally the applications, such as Spark or MapReduce jobs, or Alluxio command-line users. </a:t>
            </a:r>
            <a:r>
              <a:rPr lang="en-IN" sz="2000" b="1" dirty="0" smtClean="0"/>
              <a:t>Users of Alluxio will usually only need to interact with the client portion of Alluxio.</a:t>
            </a:r>
          </a:p>
          <a:p>
            <a:endParaRPr lang="en-US" dirty="0" smtClean="0"/>
          </a:p>
          <a:p>
            <a:r>
              <a:rPr lang="en-IN" sz="3200" b="1" u="sng" dirty="0" smtClean="0"/>
              <a:t>Master</a:t>
            </a:r>
            <a:endParaRPr lang="en-US" sz="3200" b="1" u="sng" dirty="0" smtClean="0"/>
          </a:p>
          <a:p>
            <a:r>
              <a:rPr lang="en-IN" dirty="0" smtClean="0"/>
              <a:t>Alluxio master can be deployed as primary master or secondary master.</a:t>
            </a:r>
          </a:p>
          <a:p>
            <a:endParaRPr lang="en-US" dirty="0" smtClean="0"/>
          </a:p>
          <a:p>
            <a:r>
              <a:rPr lang="en-IN" sz="2800" b="1" i="1" dirty="0" smtClean="0"/>
              <a:t>Primary Master</a:t>
            </a:r>
            <a:endParaRPr lang="en-US" sz="2800" b="1" i="1" dirty="0" smtClean="0"/>
          </a:p>
          <a:p>
            <a:pPr>
              <a:buFont typeface="Arial" pitchFamily="34" charset="0"/>
              <a:buChar char="•"/>
            </a:pPr>
            <a:r>
              <a:rPr lang="en-IN" dirty="0" smtClean="0"/>
              <a:t>The primary master is primarily responsible for </a:t>
            </a:r>
            <a:r>
              <a:rPr lang="en-IN" b="1" dirty="0" smtClean="0"/>
              <a:t>managing the global metadata of the system</a:t>
            </a:r>
            <a:r>
              <a:rPr lang="en-IN" dirty="0" smtClean="0"/>
              <a:t>, for example, the file system tree. </a:t>
            </a:r>
          </a:p>
          <a:p>
            <a:pPr>
              <a:buFont typeface="Arial" pitchFamily="34" charset="0"/>
              <a:buChar char="•"/>
            </a:pPr>
            <a:r>
              <a:rPr lang="en-IN" b="1" dirty="0" smtClean="0"/>
              <a:t>Clients may interact with the primary master to read or modify </a:t>
            </a:r>
            <a:r>
              <a:rPr lang="en-IN" dirty="0" smtClean="0"/>
              <a:t>this metadata. </a:t>
            </a:r>
          </a:p>
          <a:p>
            <a:pPr>
              <a:buFont typeface="Arial" pitchFamily="34" charset="0"/>
              <a:buChar char="•"/>
            </a:pPr>
            <a:r>
              <a:rPr lang="en-IN" dirty="0" smtClean="0"/>
              <a:t>In addition, </a:t>
            </a:r>
            <a:r>
              <a:rPr lang="en-IN" b="1" dirty="0" smtClean="0"/>
              <a:t>all workers periodically heartbeat to the primary master </a:t>
            </a:r>
            <a:r>
              <a:rPr lang="en-IN" dirty="0" smtClean="0"/>
              <a:t>to maintain their participation in the cluster. </a:t>
            </a:r>
          </a:p>
          <a:p>
            <a:pPr>
              <a:buFont typeface="Arial" pitchFamily="34" charset="0"/>
              <a:buChar char="•"/>
            </a:pPr>
            <a:r>
              <a:rPr lang="en-IN" dirty="0" smtClean="0"/>
              <a:t>The primary master does not initiate communication with other components; it only interacts with other components by </a:t>
            </a:r>
            <a:r>
              <a:rPr lang="en-IN" b="1" dirty="0" smtClean="0"/>
              <a:t>responding to requests</a:t>
            </a:r>
            <a:r>
              <a:rPr lang="en-IN" dirty="0" smtClean="0"/>
              <a:t>. </a:t>
            </a:r>
          </a:p>
          <a:p>
            <a:pPr>
              <a:buFont typeface="Arial" pitchFamily="34" charset="0"/>
              <a:buChar char="•"/>
            </a:pPr>
            <a:r>
              <a:rPr lang="en-IN" dirty="0" smtClean="0"/>
              <a:t>There is one and only one primary master in an Alluxio cluster.</a:t>
            </a:r>
            <a:endParaRPr lang="en-US" dirty="0" smtClean="0"/>
          </a:p>
        </p:txBody>
      </p:sp>
      <p:sp>
        <p:nvSpPr>
          <p:cNvPr id="3" name="Cloud Callout 2"/>
          <p:cNvSpPr/>
          <p:nvPr/>
        </p:nvSpPr>
        <p:spPr>
          <a:xfrm flipH="1">
            <a:off x="2743200" y="0"/>
            <a:ext cx="5638800" cy="3657600"/>
          </a:xfrm>
          <a:prstGeom prst="cloudCallout">
            <a:avLst>
              <a:gd name="adj1" fmla="val -26393"/>
              <a:gd name="adj2" fmla="val 68571"/>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b="1" dirty="0" smtClean="0">
                <a:solidFill>
                  <a:schemeClr val="tx2">
                    <a:lumMod val="75000"/>
                  </a:schemeClr>
                </a:solidFill>
              </a:rPr>
              <a:t>Metadata is data that describes other data. </a:t>
            </a:r>
            <a:r>
              <a:rPr lang="en-IN" b="1" u="sng" dirty="0" smtClean="0">
                <a:solidFill>
                  <a:schemeClr val="tx2">
                    <a:lumMod val="75000"/>
                  </a:schemeClr>
                </a:solidFill>
                <a:hlinkClick r:id="rId4"/>
              </a:rPr>
              <a:t>Meta</a:t>
            </a:r>
            <a:r>
              <a:rPr lang="en-IN" b="1" dirty="0" smtClean="0">
                <a:solidFill>
                  <a:schemeClr val="tx2">
                    <a:lumMod val="75000"/>
                  </a:schemeClr>
                </a:solidFill>
              </a:rPr>
              <a:t> is a prefix that in most information technology usages means "an underlying definition or description."</a:t>
            </a:r>
          </a:p>
          <a:p>
            <a:pPr algn="ctr"/>
            <a:r>
              <a:rPr lang="en-IN" b="1" dirty="0" smtClean="0">
                <a:solidFill>
                  <a:schemeClr val="tx2">
                    <a:lumMod val="75000"/>
                  </a:schemeClr>
                </a:solidFill>
              </a:rPr>
              <a:t>Metadata summarizes basic information about data, which can make finding and working with particular instances of data easier</a:t>
            </a:r>
          </a:p>
          <a:p>
            <a:pPr algn="ctr"/>
            <a:endParaRPr lang="en-US" b="1" dirty="0">
              <a:solidFill>
                <a:schemeClr val="tx2">
                  <a:lumMod val="75000"/>
                </a:schemeClr>
              </a:solidFill>
            </a:endParaRP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381000" y="228600"/>
            <a:ext cx="8305800" cy="4893647"/>
          </a:xfrm>
          <a:prstGeom prst="rect">
            <a:avLst/>
          </a:prstGeom>
          <a:noFill/>
        </p:spPr>
        <p:txBody>
          <a:bodyPr wrap="square" rtlCol="0">
            <a:spAutoFit/>
          </a:bodyPr>
          <a:lstStyle/>
          <a:p>
            <a:r>
              <a:rPr lang="en-IN" sz="3200" b="1" i="1" u="sng" dirty="0" smtClean="0"/>
              <a:t>Secondary Master</a:t>
            </a:r>
            <a:endParaRPr lang="en-US" sz="3200" b="1" i="1" u="sng" dirty="0" smtClean="0"/>
          </a:p>
          <a:p>
            <a:pPr>
              <a:buFont typeface="Arial" pitchFamily="34" charset="0"/>
              <a:buChar char="•"/>
            </a:pPr>
            <a:r>
              <a:rPr lang="en-IN" dirty="0" smtClean="0"/>
              <a:t>The secondary master </a:t>
            </a:r>
            <a:r>
              <a:rPr lang="en-IN" b="1" dirty="0" smtClean="0"/>
              <a:t>replays journals </a:t>
            </a:r>
            <a:r>
              <a:rPr lang="en-IN" dirty="0" smtClean="0"/>
              <a:t>written by the primary master and </a:t>
            </a:r>
            <a:r>
              <a:rPr lang="en-IN" b="1" dirty="0" smtClean="0"/>
              <a:t>periodically writes checkpoints. </a:t>
            </a:r>
          </a:p>
          <a:p>
            <a:pPr>
              <a:buFont typeface="Arial" pitchFamily="34" charset="0"/>
              <a:buChar char="•"/>
            </a:pPr>
            <a:r>
              <a:rPr lang="en-IN" dirty="0" smtClean="0"/>
              <a:t>It </a:t>
            </a:r>
            <a:r>
              <a:rPr lang="en-IN" b="1" dirty="0" smtClean="0"/>
              <a:t>does not process any requests</a:t>
            </a:r>
            <a:r>
              <a:rPr lang="en-IN" dirty="0" smtClean="0"/>
              <a:t> from any Alluxio components.</a:t>
            </a:r>
          </a:p>
          <a:p>
            <a:endParaRPr lang="en-US" sz="3200" u="sng" dirty="0" smtClean="0"/>
          </a:p>
          <a:p>
            <a:r>
              <a:rPr lang="en-IN" sz="3200" b="1" i="1" u="sng" dirty="0" smtClean="0"/>
              <a:t>Master Deployment</a:t>
            </a:r>
            <a:endParaRPr lang="en-US" sz="3200" b="1" i="1" u="sng" dirty="0" smtClean="0"/>
          </a:p>
          <a:p>
            <a:r>
              <a:rPr lang="en-IN" dirty="0" smtClean="0"/>
              <a:t>Alluxio may be deployed in one of two master modes, </a:t>
            </a:r>
            <a:r>
              <a:rPr lang="en-IN" u="sng" dirty="0" smtClean="0">
                <a:hlinkClick r:id="rId3"/>
              </a:rPr>
              <a:t>simple mode</a:t>
            </a:r>
            <a:r>
              <a:rPr lang="en-IN" dirty="0" smtClean="0"/>
              <a:t> or </a:t>
            </a:r>
            <a:r>
              <a:rPr lang="en-IN" u="sng" dirty="0" smtClean="0">
                <a:hlinkClick r:id="rId4"/>
              </a:rPr>
              <a:t>high </a:t>
            </a:r>
            <a:r>
              <a:rPr lang="en-IN" u="sng" dirty="0" err="1" smtClean="0">
                <a:hlinkClick r:id="rId4"/>
              </a:rPr>
              <a:t>availablity</a:t>
            </a:r>
            <a:r>
              <a:rPr lang="en-IN" u="sng" dirty="0" smtClean="0">
                <a:hlinkClick r:id="rId4"/>
              </a:rPr>
              <a:t> mode</a:t>
            </a:r>
            <a:r>
              <a:rPr lang="en-IN" dirty="0" smtClean="0"/>
              <a:t>. </a:t>
            </a:r>
          </a:p>
          <a:p>
            <a:r>
              <a:rPr lang="en-IN" dirty="0" smtClean="0"/>
              <a:t>There must be </a:t>
            </a:r>
            <a:r>
              <a:rPr lang="en-IN" b="1" dirty="0" smtClean="0"/>
              <a:t>one and only one primary master </a:t>
            </a:r>
            <a:r>
              <a:rPr lang="en-IN" dirty="0" smtClean="0"/>
              <a:t>in both of the simple mode and the high availability mode. </a:t>
            </a:r>
          </a:p>
          <a:p>
            <a:r>
              <a:rPr lang="en-IN" dirty="0" smtClean="0"/>
              <a:t>The simple mode can at most have one secondary master which </a:t>
            </a:r>
            <a:r>
              <a:rPr lang="en-IN" b="1" dirty="0" smtClean="0"/>
              <a:t>cannot be promoted to the primary master. </a:t>
            </a:r>
          </a:p>
          <a:p>
            <a:r>
              <a:rPr lang="en-IN" dirty="0" smtClean="0"/>
              <a:t>The high availability mode can have </a:t>
            </a:r>
            <a:r>
              <a:rPr lang="en-IN" b="1" dirty="0" smtClean="0"/>
              <a:t>zero or more secondary masters</a:t>
            </a:r>
            <a:r>
              <a:rPr lang="en-IN" dirty="0" smtClean="0"/>
              <a:t>, one of which will be </a:t>
            </a:r>
            <a:r>
              <a:rPr lang="en-IN" b="1" dirty="0" smtClean="0"/>
              <a:t>promoted to the primary master if the primary master fails.</a:t>
            </a:r>
            <a:endParaRPr lang="en-US" b="1" dirty="0" smtClean="0"/>
          </a:p>
          <a:p>
            <a:endParaRPr lang="en-US" dirty="0"/>
          </a:p>
        </p:txBody>
      </p:sp>
      <p:sp>
        <p:nvSpPr>
          <p:cNvPr id="4" name="Cloud Callout 3"/>
          <p:cNvSpPr/>
          <p:nvPr/>
        </p:nvSpPr>
        <p:spPr>
          <a:xfrm flipH="1">
            <a:off x="4800600" y="4800600"/>
            <a:ext cx="3962400" cy="1600200"/>
          </a:xfrm>
          <a:prstGeom prst="cloudCallou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IN" b="1" u="sng" dirty="0" smtClean="0">
                <a:solidFill>
                  <a:schemeClr val="tx1"/>
                </a:solidFill>
              </a:rPr>
              <a:t>DEPLOYMENT</a:t>
            </a:r>
            <a:r>
              <a:rPr lang="en-IN" b="1" dirty="0" smtClean="0">
                <a:solidFill>
                  <a:schemeClr val="tx1"/>
                </a:solidFill>
              </a:rPr>
              <a:t>--  </a:t>
            </a:r>
            <a:r>
              <a:rPr lang="en-IN" dirty="0" smtClean="0">
                <a:solidFill>
                  <a:schemeClr val="tx1"/>
                </a:solidFill>
              </a:rPr>
              <a:t>the action of bringing resources into effective action.</a:t>
            </a:r>
            <a:endParaRPr lang="en-US" dirty="0">
              <a:solidFill>
                <a:schemeClr val="tx1"/>
              </a:solidFill>
            </a:endParaRP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extBox 3"/>
          <p:cNvSpPr txBox="1"/>
          <p:nvPr/>
        </p:nvSpPr>
        <p:spPr>
          <a:xfrm>
            <a:off x="228600" y="0"/>
            <a:ext cx="8763000" cy="7109639"/>
          </a:xfrm>
          <a:prstGeom prst="rect">
            <a:avLst/>
          </a:prstGeom>
          <a:noFill/>
        </p:spPr>
        <p:txBody>
          <a:bodyPr wrap="square" rtlCol="0">
            <a:spAutoFit/>
          </a:bodyPr>
          <a:lstStyle/>
          <a:p>
            <a:r>
              <a:rPr lang="en-IN" sz="3600" b="1" i="1" u="sng" dirty="0" smtClean="0"/>
              <a:t>Worker</a:t>
            </a:r>
            <a:endParaRPr lang="en-US" sz="3600" b="1" i="1" u="sng" dirty="0" smtClean="0"/>
          </a:p>
          <a:p>
            <a:pPr>
              <a:buFont typeface="Arial" pitchFamily="34" charset="0"/>
              <a:buChar char="•"/>
            </a:pPr>
            <a:r>
              <a:rPr lang="en-IN" sz="2400" dirty="0" smtClean="0"/>
              <a:t>Alluxio workers are responsible for </a:t>
            </a:r>
            <a:r>
              <a:rPr lang="en-IN" sz="2400" b="1" dirty="0" smtClean="0"/>
              <a:t>managing local resources allocated to Alluxio</a:t>
            </a:r>
            <a:r>
              <a:rPr lang="en-IN" sz="2400" dirty="0" smtClean="0"/>
              <a:t>. These resources could be local memory, SSD, or hard disk and are user configurable. </a:t>
            </a:r>
          </a:p>
          <a:p>
            <a:pPr>
              <a:buFont typeface="Arial" pitchFamily="34" charset="0"/>
              <a:buChar char="•"/>
            </a:pPr>
            <a:r>
              <a:rPr lang="en-IN" sz="2400" dirty="0" smtClean="0"/>
              <a:t>Alluxio workers </a:t>
            </a:r>
            <a:r>
              <a:rPr lang="en-IN" sz="2400" b="1" dirty="0" smtClean="0"/>
              <a:t>store data as blocks </a:t>
            </a:r>
            <a:r>
              <a:rPr lang="en-IN" sz="2400" dirty="0" smtClean="0"/>
              <a:t>and </a:t>
            </a:r>
            <a:r>
              <a:rPr lang="en-IN" sz="2400" b="1" dirty="0" smtClean="0"/>
              <a:t>serve requests from clients to read or write data by reading or creating new blocks</a:t>
            </a:r>
            <a:r>
              <a:rPr lang="en-IN" sz="2400" dirty="0" smtClean="0"/>
              <a:t>. </a:t>
            </a:r>
          </a:p>
          <a:p>
            <a:r>
              <a:rPr lang="en-IN" sz="2400" dirty="0" smtClean="0"/>
              <a:t>However, the worker is only responsible for the data in these blocks; the </a:t>
            </a:r>
            <a:r>
              <a:rPr lang="en-IN" sz="2400" b="1" u="sng" dirty="0" smtClean="0"/>
              <a:t>actual mapping from file to blocks is only stored in the master.</a:t>
            </a:r>
          </a:p>
          <a:p>
            <a:endParaRPr lang="en-US" sz="2400" dirty="0" smtClean="0"/>
          </a:p>
          <a:p>
            <a:r>
              <a:rPr lang="en-IN" sz="3600" b="1" i="1" u="sng" dirty="0" smtClean="0"/>
              <a:t>Client</a:t>
            </a:r>
            <a:endParaRPr lang="en-US" sz="3600" b="1" i="1" u="sng" dirty="0" smtClean="0"/>
          </a:p>
          <a:p>
            <a:pPr>
              <a:buFont typeface="Arial" pitchFamily="34" charset="0"/>
              <a:buChar char="•"/>
            </a:pPr>
            <a:r>
              <a:rPr lang="en-IN" sz="2400" dirty="0" smtClean="0"/>
              <a:t>The Alluxio client </a:t>
            </a:r>
            <a:r>
              <a:rPr lang="en-IN" sz="2400" b="1" dirty="0" smtClean="0"/>
              <a:t>provides users a gateway to interact with the Alluxio servers</a:t>
            </a:r>
            <a:r>
              <a:rPr lang="en-IN" sz="2400" dirty="0" smtClean="0"/>
              <a:t>. It exposes a </a:t>
            </a:r>
            <a:r>
              <a:rPr lang="en-IN" sz="2400" dirty="0" smtClean="0">
                <a:hlinkClick r:id="rId3"/>
              </a:rPr>
              <a:t>file system API</a:t>
            </a:r>
            <a:r>
              <a:rPr lang="en-IN" sz="2400" dirty="0" smtClean="0"/>
              <a:t>. </a:t>
            </a:r>
          </a:p>
          <a:p>
            <a:pPr>
              <a:buFont typeface="Arial" pitchFamily="34" charset="0"/>
              <a:buChar char="•"/>
            </a:pPr>
            <a:r>
              <a:rPr lang="en-IN" sz="2400" dirty="0" smtClean="0"/>
              <a:t>It initiates </a:t>
            </a:r>
            <a:r>
              <a:rPr lang="en-IN" sz="2400" b="1" dirty="0" smtClean="0"/>
              <a:t>communication with master to carry out metadata operations and with workers to read and write data that exist in Alluxio.</a:t>
            </a:r>
            <a:r>
              <a:rPr lang="en-IN" sz="2400" dirty="0" smtClean="0"/>
              <a:t> </a:t>
            </a:r>
          </a:p>
          <a:p>
            <a:pPr>
              <a:buFont typeface="Arial" pitchFamily="34" charset="0"/>
              <a:buChar char="•"/>
            </a:pPr>
            <a:r>
              <a:rPr lang="en-IN" sz="2400" dirty="0" smtClean="0"/>
              <a:t>Data that exists in the under storage but is not available in Alluxio is accessed directly through an under storage client.</a:t>
            </a:r>
            <a:endParaRPr lang="en-US" sz="2400" dirty="0" smtClean="0"/>
          </a:p>
          <a:p>
            <a:endParaRPr lang="en-US" sz="2400" dirty="0"/>
          </a:p>
        </p:txBody>
      </p:sp>
      <p:sp>
        <p:nvSpPr>
          <p:cNvPr id="3" name="Cloud Callout 2"/>
          <p:cNvSpPr/>
          <p:nvPr/>
        </p:nvSpPr>
        <p:spPr>
          <a:xfrm flipH="1">
            <a:off x="0" y="304800"/>
            <a:ext cx="6172200" cy="3657600"/>
          </a:xfrm>
          <a:prstGeom prst="cloudCallou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solidFill>
                  <a:schemeClr val="tx2">
                    <a:lumMod val="50000"/>
                  </a:schemeClr>
                </a:solidFill>
              </a:rPr>
              <a:t>A </a:t>
            </a:r>
            <a:r>
              <a:rPr lang="en-IN" b="1" dirty="0" smtClean="0">
                <a:solidFill>
                  <a:schemeClr val="tx2">
                    <a:lumMod val="50000"/>
                  </a:schemeClr>
                </a:solidFill>
                <a:hlinkClick r:id="rId4" tooltip="File system"/>
              </a:rPr>
              <a:t>file system</a:t>
            </a:r>
            <a:r>
              <a:rPr lang="en-IN" b="1" dirty="0" smtClean="0">
                <a:solidFill>
                  <a:schemeClr val="tx2">
                    <a:lumMod val="50000"/>
                  </a:schemeClr>
                </a:solidFill>
              </a:rPr>
              <a:t> API</a:t>
            </a:r>
            <a:r>
              <a:rPr lang="en-IN" dirty="0" smtClean="0">
                <a:solidFill>
                  <a:schemeClr val="tx2">
                    <a:lumMod val="50000"/>
                  </a:schemeClr>
                </a:solidFill>
              </a:rPr>
              <a:t> is an </a:t>
            </a:r>
            <a:r>
              <a:rPr lang="en-IN" dirty="0" smtClean="0">
                <a:solidFill>
                  <a:schemeClr val="tx2">
                    <a:lumMod val="50000"/>
                  </a:schemeClr>
                </a:solidFill>
                <a:hlinkClick r:id="rId5" tooltip="Application programming interface"/>
              </a:rPr>
              <a:t>application programming interface</a:t>
            </a:r>
            <a:r>
              <a:rPr lang="en-IN" dirty="0" smtClean="0">
                <a:solidFill>
                  <a:schemeClr val="tx2">
                    <a:lumMod val="50000"/>
                  </a:schemeClr>
                </a:solidFill>
              </a:rPr>
              <a:t> through which a utility or user program requests services of a file system. An operating system may provide abstractions for accessing different file systems transparently.</a:t>
            </a:r>
            <a:r>
              <a:rPr lang="en-IN" dirty="0" smtClean="0"/>
              <a:t> Some file system APIs may also include interfaces for maintenance operations, such as creating or initializing a file system, verifying the file system for integrity, and </a:t>
            </a:r>
            <a:r>
              <a:rPr lang="en-IN" dirty="0" smtClean="0">
                <a:hlinkClick r:id="rId6" tooltip="Defragmentation"/>
              </a:rPr>
              <a:t>defragmentation</a:t>
            </a:r>
            <a:r>
              <a:rPr lang="en-IN" dirty="0" smtClean="0"/>
              <a:t>.</a:t>
            </a:r>
            <a:endParaRPr lang="en-US" dirty="0">
              <a:solidFill>
                <a:schemeClr val="tx2">
                  <a:lumMod val="50000"/>
                </a:schemeClr>
              </a:solidFill>
            </a:endParaRP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rchitect.jpg"/>
          <p:cNvPicPr>
            <a:picLocks noChangeAspect="1"/>
          </p:cNvPicPr>
          <p:nvPr/>
        </p:nvPicPr>
        <p:blipFill>
          <a:blip r:embed="rId2"/>
          <a:stretch>
            <a:fillRect/>
          </a:stretch>
        </p:blipFill>
        <p:spPr>
          <a:xfrm>
            <a:off x="0" y="0"/>
            <a:ext cx="9144000" cy="6858000"/>
          </a:xfrm>
          <a:prstGeom prst="rect">
            <a:avLst/>
          </a:prstGeom>
        </p:spPr>
      </p:pic>
      <p:sp>
        <p:nvSpPr>
          <p:cNvPr id="3" name="Rounded Rectangle 2"/>
          <p:cNvSpPr/>
          <p:nvPr/>
        </p:nvSpPr>
        <p:spPr>
          <a:xfrm>
            <a:off x="0" y="4800600"/>
            <a:ext cx="9144000" cy="1219200"/>
          </a:xfrm>
          <a:prstGeom prst="roundRect">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solidFill>
                  <a:schemeClr val="accent3">
                    <a:lumMod val="50000"/>
                  </a:schemeClr>
                </a:solidFill>
                <a:latin typeface="Algerian" pitchFamily="82" charset="0"/>
              </a:rPr>
              <a:t>ARCHITECTURE</a:t>
            </a:r>
            <a:endParaRPr lang="en-US" sz="4400" b="1" dirty="0">
              <a:solidFill>
                <a:schemeClr val="accent3">
                  <a:lumMod val="50000"/>
                </a:schemeClr>
              </a:solidFill>
              <a:latin typeface="Algerian" pitchFamily="82" charset="0"/>
            </a:endParaRPr>
          </a:p>
        </p:txBody>
      </p:sp>
    </p:spTree>
  </p:cSld>
  <p:clrMapOvr>
    <a:masterClrMapping/>
  </p:clrMapOvr>
  <p:transition>
    <p:pull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0" y="2819400"/>
            <a:ext cx="1447800" cy="762000"/>
          </a:xfrm>
          <a:prstGeom prst="rect">
            <a:avLst/>
          </a:prstGeom>
          <a:blipFill>
            <a:blip r:embed="rId3"/>
            <a:tile tx="0" ty="0" sx="100000" sy="100000" flip="none" algn="tl"/>
          </a:blip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latin typeface="Algerian" pitchFamily="82" charset="0"/>
              </a:rPr>
              <a:t>client</a:t>
            </a:r>
            <a:endParaRPr lang="en-US" sz="2800" b="1" dirty="0">
              <a:latin typeface="Algerian" pitchFamily="82" charset="0"/>
            </a:endParaRPr>
          </a:p>
        </p:txBody>
      </p:sp>
      <p:sp>
        <p:nvSpPr>
          <p:cNvPr id="5" name="Rectangle 4"/>
          <p:cNvSpPr/>
          <p:nvPr/>
        </p:nvSpPr>
        <p:spPr>
          <a:xfrm>
            <a:off x="2438400" y="5105400"/>
            <a:ext cx="1447800" cy="762000"/>
          </a:xfrm>
          <a:prstGeom prst="rect">
            <a:avLst/>
          </a:prstGeom>
          <a:blipFill>
            <a:blip r:embed="rId3"/>
            <a:tile tx="0" ty="0" sx="100000" sy="100000" flip="none" algn="tl"/>
          </a:blip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Algerian" pitchFamily="82" charset="0"/>
              </a:rPr>
              <a:t>WORKER</a:t>
            </a:r>
            <a:endParaRPr lang="en-US" sz="2400" b="1" dirty="0">
              <a:latin typeface="Algerian" pitchFamily="82" charset="0"/>
            </a:endParaRPr>
          </a:p>
        </p:txBody>
      </p:sp>
      <p:sp>
        <p:nvSpPr>
          <p:cNvPr id="6" name="Rectangle 5"/>
          <p:cNvSpPr/>
          <p:nvPr/>
        </p:nvSpPr>
        <p:spPr>
          <a:xfrm>
            <a:off x="2438400" y="3657600"/>
            <a:ext cx="1447800" cy="762000"/>
          </a:xfrm>
          <a:prstGeom prst="rect">
            <a:avLst/>
          </a:prstGeom>
          <a:blipFill>
            <a:blip r:embed="rId3"/>
            <a:tile tx="0" ty="0" sx="100000" sy="100000" flip="none" algn="tl"/>
          </a:blip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Algerian" pitchFamily="82" charset="0"/>
              </a:rPr>
              <a:t>WORKER</a:t>
            </a:r>
            <a:endParaRPr lang="en-US" sz="2400" b="1" dirty="0">
              <a:latin typeface="Algerian" pitchFamily="82" charset="0"/>
            </a:endParaRPr>
          </a:p>
        </p:txBody>
      </p:sp>
      <p:sp>
        <p:nvSpPr>
          <p:cNvPr id="7" name="Rectangle 6"/>
          <p:cNvSpPr/>
          <p:nvPr/>
        </p:nvSpPr>
        <p:spPr>
          <a:xfrm>
            <a:off x="2438400" y="2286000"/>
            <a:ext cx="1447800" cy="762000"/>
          </a:xfrm>
          <a:prstGeom prst="rect">
            <a:avLst/>
          </a:prstGeom>
          <a:blipFill>
            <a:blip r:embed="rId3"/>
            <a:tile tx="0" ty="0" sx="100000" sy="100000" flip="none" algn="tl"/>
          </a:blip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Algerian" pitchFamily="82" charset="0"/>
              </a:rPr>
              <a:t>WORKER</a:t>
            </a:r>
            <a:endParaRPr lang="en-US" sz="2400" b="1" dirty="0">
              <a:latin typeface="Algerian" pitchFamily="82" charset="0"/>
            </a:endParaRPr>
          </a:p>
        </p:txBody>
      </p:sp>
      <p:sp>
        <p:nvSpPr>
          <p:cNvPr id="8" name="Rectangle 7"/>
          <p:cNvSpPr/>
          <p:nvPr/>
        </p:nvSpPr>
        <p:spPr>
          <a:xfrm>
            <a:off x="2362200" y="762000"/>
            <a:ext cx="1676400" cy="762000"/>
          </a:xfrm>
          <a:prstGeom prst="rect">
            <a:avLst/>
          </a:prstGeom>
          <a:blipFill>
            <a:blip r:embed="rId3"/>
            <a:tile tx="0" ty="0" sx="100000" sy="100000" flip="none" algn="tl"/>
          </a:blip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latin typeface="Algerian" pitchFamily="82" charset="0"/>
              </a:rPr>
              <a:t>MASTER</a:t>
            </a:r>
            <a:endParaRPr lang="en-US" sz="2800" b="1" dirty="0">
              <a:latin typeface="Algerian" pitchFamily="82" charset="0"/>
            </a:endParaRPr>
          </a:p>
        </p:txBody>
      </p:sp>
      <p:sp>
        <p:nvSpPr>
          <p:cNvPr id="9" name="Can 8"/>
          <p:cNvSpPr/>
          <p:nvPr/>
        </p:nvSpPr>
        <p:spPr>
          <a:xfrm>
            <a:off x="4800600" y="2133600"/>
            <a:ext cx="1066800" cy="609600"/>
          </a:xfrm>
          <a:prstGeom prst="can">
            <a:avLst/>
          </a:prstGeom>
          <a:blipFill>
            <a:blip r:embed="rId4"/>
            <a:tile tx="0" ty="0" sx="100000" sy="100000" flip="none" algn="tl"/>
          </a:blipFill>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computation</a:t>
            </a:r>
            <a:endParaRPr lang="en-US" b="1" dirty="0">
              <a:solidFill>
                <a:schemeClr val="tx1"/>
              </a:solidFill>
            </a:endParaRPr>
          </a:p>
        </p:txBody>
      </p:sp>
      <p:sp>
        <p:nvSpPr>
          <p:cNvPr id="10" name="Can 9"/>
          <p:cNvSpPr/>
          <p:nvPr/>
        </p:nvSpPr>
        <p:spPr>
          <a:xfrm>
            <a:off x="4572000" y="4114800"/>
            <a:ext cx="990600" cy="838200"/>
          </a:xfrm>
          <a:prstGeom prst="can">
            <a:avLst>
              <a:gd name="adj" fmla="val 35549"/>
            </a:avLst>
          </a:prstGeom>
          <a:blipFill>
            <a:blip r:embed="rId4"/>
            <a:tile tx="0" ty="0" sx="100000" sy="100000" flip="none" algn="tl"/>
          </a:blipFill>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solidFill>
                <a:schemeClr val="tx1"/>
              </a:solidFill>
            </a:endParaRPr>
          </a:p>
          <a:p>
            <a:pPr algn="ctr"/>
            <a:r>
              <a:rPr lang="en-US" b="1" dirty="0" smtClean="0">
                <a:solidFill>
                  <a:schemeClr val="tx1"/>
                </a:solidFill>
              </a:rPr>
              <a:t>computation</a:t>
            </a:r>
            <a:endParaRPr lang="en-US" b="1" dirty="0"/>
          </a:p>
        </p:txBody>
      </p:sp>
      <p:sp>
        <p:nvSpPr>
          <p:cNvPr id="11" name="Can 10"/>
          <p:cNvSpPr/>
          <p:nvPr/>
        </p:nvSpPr>
        <p:spPr>
          <a:xfrm>
            <a:off x="4648200" y="5791200"/>
            <a:ext cx="1066800" cy="685800"/>
          </a:xfrm>
          <a:prstGeom prst="can">
            <a:avLst/>
          </a:prstGeom>
          <a:blipFill>
            <a:blip r:embed="rId4"/>
            <a:tile tx="0" ty="0" sx="100000" sy="100000" flip="none" algn="tl"/>
          </a:blipFill>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computation</a:t>
            </a:r>
            <a:endParaRPr lang="en-US" b="1" dirty="0">
              <a:solidFill>
                <a:schemeClr val="tx1"/>
              </a:solidFill>
            </a:endParaRPr>
          </a:p>
        </p:txBody>
      </p:sp>
      <p:sp>
        <p:nvSpPr>
          <p:cNvPr id="12" name="Oval 11"/>
          <p:cNvSpPr/>
          <p:nvPr/>
        </p:nvSpPr>
        <p:spPr>
          <a:xfrm>
            <a:off x="7620000" y="2590800"/>
            <a:ext cx="1524000" cy="609600"/>
          </a:xfrm>
          <a:prstGeom prst="ellipse">
            <a:avLst/>
          </a:prstGeom>
          <a:blipFill>
            <a:blip r:embed="rId3"/>
            <a:tile tx="0" ty="0" sx="100000" sy="100000" flip="none" algn="tl"/>
          </a:blip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t>S3</a:t>
            </a:r>
            <a:endParaRPr lang="en-US" sz="3200" b="1" dirty="0"/>
          </a:p>
        </p:txBody>
      </p:sp>
      <p:sp>
        <p:nvSpPr>
          <p:cNvPr id="13" name="Oval 12"/>
          <p:cNvSpPr/>
          <p:nvPr/>
        </p:nvSpPr>
        <p:spPr>
          <a:xfrm>
            <a:off x="7620000" y="3962400"/>
            <a:ext cx="1524000" cy="609600"/>
          </a:xfrm>
          <a:prstGeom prst="ellipse">
            <a:avLst/>
          </a:prstGeom>
          <a:blipFill>
            <a:blip r:embed="rId3"/>
            <a:tile tx="0" ty="0" sx="100000" sy="100000" flip="none" algn="tl"/>
          </a:blip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t>GCS</a:t>
            </a:r>
            <a:endParaRPr lang="en-US" sz="3200" b="1" dirty="0"/>
          </a:p>
        </p:txBody>
      </p:sp>
      <p:sp>
        <p:nvSpPr>
          <p:cNvPr id="14" name="Oval 13"/>
          <p:cNvSpPr/>
          <p:nvPr/>
        </p:nvSpPr>
        <p:spPr>
          <a:xfrm>
            <a:off x="7620000" y="5410200"/>
            <a:ext cx="1524000" cy="609600"/>
          </a:xfrm>
          <a:prstGeom prst="ellipse">
            <a:avLst/>
          </a:prstGeom>
          <a:blipFill>
            <a:blip r:embed="rId3"/>
            <a:tile tx="0" ty="0" sx="100000" sy="100000" flip="none" algn="tl"/>
          </a:blip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t>HDFS</a:t>
            </a:r>
            <a:endParaRPr lang="en-US" sz="3200" b="1" dirty="0"/>
          </a:p>
        </p:txBody>
      </p:sp>
      <p:sp>
        <p:nvSpPr>
          <p:cNvPr id="15" name="Cloud 14"/>
          <p:cNvSpPr/>
          <p:nvPr/>
        </p:nvSpPr>
        <p:spPr>
          <a:xfrm>
            <a:off x="5867400" y="2514600"/>
            <a:ext cx="990600" cy="3962400"/>
          </a:xfrm>
          <a:prstGeom prst="cloud">
            <a:avLst/>
          </a:prstGeom>
          <a:blipFill>
            <a:blip r:embed="rId3"/>
            <a:tile tx="0" ty="0" sx="100000" sy="100000" flip="none" algn="tl"/>
          </a:blipFill>
          <a:ln>
            <a:noFill/>
          </a:ln>
          <a:effectLst>
            <a:outerShdw blurRad="44450" dist="27940" dir="5400000" algn="ctr">
              <a:srgbClr val="000000">
                <a:alpha val="32000"/>
              </a:srgbClr>
            </a:outerShdw>
            <a:softEdge rad="6350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lgerian" pitchFamily="82" charset="0"/>
              </a:rPr>
              <a:t>A</a:t>
            </a:r>
          </a:p>
          <a:p>
            <a:pPr algn="ctr"/>
            <a:r>
              <a:rPr lang="en-US" b="1" dirty="0" smtClean="0">
                <a:solidFill>
                  <a:schemeClr val="tx1"/>
                </a:solidFill>
                <a:latin typeface="Algerian" pitchFamily="82" charset="0"/>
              </a:rPr>
              <a:t>L</a:t>
            </a:r>
          </a:p>
          <a:p>
            <a:pPr algn="ctr"/>
            <a:r>
              <a:rPr lang="en-US" b="1" dirty="0" smtClean="0">
                <a:solidFill>
                  <a:schemeClr val="tx1"/>
                </a:solidFill>
                <a:latin typeface="Algerian" pitchFamily="82" charset="0"/>
              </a:rPr>
              <a:t>L</a:t>
            </a:r>
          </a:p>
          <a:p>
            <a:pPr algn="ctr"/>
            <a:r>
              <a:rPr lang="en-US" b="1" dirty="0" smtClean="0">
                <a:solidFill>
                  <a:schemeClr val="tx1"/>
                </a:solidFill>
                <a:latin typeface="Algerian" pitchFamily="82" charset="0"/>
              </a:rPr>
              <a:t>U</a:t>
            </a:r>
          </a:p>
          <a:p>
            <a:pPr algn="ctr"/>
            <a:r>
              <a:rPr lang="en-US" b="1" dirty="0" smtClean="0">
                <a:solidFill>
                  <a:schemeClr val="tx1"/>
                </a:solidFill>
                <a:latin typeface="Algerian" pitchFamily="82" charset="0"/>
              </a:rPr>
              <a:t>X</a:t>
            </a:r>
          </a:p>
          <a:p>
            <a:pPr algn="ctr"/>
            <a:r>
              <a:rPr lang="en-US" b="1" dirty="0" smtClean="0">
                <a:solidFill>
                  <a:schemeClr val="tx1"/>
                </a:solidFill>
                <a:latin typeface="Algerian" pitchFamily="82" charset="0"/>
              </a:rPr>
              <a:t>I</a:t>
            </a:r>
          </a:p>
          <a:p>
            <a:pPr algn="ctr"/>
            <a:r>
              <a:rPr lang="en-US" b="1" dirty="0" smtClean="0">
                <a:solidFill>
                  <a:schemeClr val="tx1"/>
                </a:solidFill>
                <a:latin typeface="Algerian" pitchFamily="82" charset="0"/>
              </a:rPr>
              <a:t>O</a:t>
            </a:r>
            <a:endParaRPr lang="en-US" b="1" dirty="0">
              <a:solidFill>
                <a:schemeClr val="tx1"/>
              </a:solidFill>
              <a:latin typeface="Algerian" pitchFamily="82" charset="0"/>
            </a:endParaRPr>
          </a:p>
        </p:txBody>
      </p:sp>
      <p:cxnSp>
        <p:nvCxnSpPr>
          <p:cNvPr id="17" name="Straight Arrow Connector 16"/>
          <p:cNvCxnSpPr>
            <a:endCxn id="12" idx="3"/>
          </p:cNvCxnSpPr>
          <p:nvPr/>
        </p:nvCxnSpPr>
        <p:spPr>
          <a:xfrm flipV="1">
            <a:off x="6857175" y="3111126"/>
            <a:ext cx="986010" cy="138467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9" name="Straight Arrow Connector 18"/>
          <p:cNvCxnSpPr>
            <a:endCxn id="14" idx="3"/>
          </p:cNvCxnSpPr>
          <p:nvPr/>
        </p:nvCxnSpPr>
        <p:spPr>
          <a:xfrm>
            <a:off x="6857175" y="4495800"/>
            <a:ext cx="986010" cy="143472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0" name="Straight Arrow Connector 19"/>
          <p:cNvCxnSpPr>
            <a:endCxn id="13" idx="3"/>
          </p:cNvCxnSpPr>
          <p:nvPr/>
        </p:nvCxnSpPr>
        <p:spPr>
          <a:xfrm flipV="1">
            <a:off x="6857175" y="4482726"/>
            <a:ext cx="986010" cy="1307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5" name="Straight Arrow Connector 24"/>
          <p:cNvCxnSpPr>
            <a:stCxn id="7" idx="3"/>
            <a:endCxn id="9" idx="2"/>
          </p:cNvCxnSpPr>
          <p:nvPr/>
        </p:nvCxnSpPr>
        <p:spPr>
          <a:xfrm flipV="1">
            <a:off x="3886200" y="2438400"/>
            <a:ext cx="914400" cy="2286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8" name="Straight Arrow Connector 27"/>
          <p:cNvCxnSpPr>
            <a:stCxn id="5" idx="3"/>
            <a:endCxn id="11" idx="2"/>
          </p:cNvCxnSpPr>
          <p:nvPr/>
        </p:nvCxnSpPr>
        <p:spPr>
          <a:xfrm>
            <a:off x="3886200" y="5486400"/>
            <a:ext cx="762000" cy="647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9" name="Straight Arrow Connector 28"/>
          <p:cNvCxnSpPr>
            <a:stCxn id="6" idx="3"/>
            <a:endCxn id="10" idx="2"/>
          </p:cNvCxnSpPr>
          <p:nvPr/>
        </p:nvCxnSpPr>
        <p:spPr>
          <a:xfrm>
            <a:off x="3886200" y="4038600"/>
            <a:ext cx="685800" cy="4953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3" name="Straight Arrow Connector 32"/>
          <p:cNvCxnSpPr>
            <a:stCxn id="2" idx="3"/>
            <a:endCxn id="5" idx="1"/>
          </p:cNvCxnSpPr>
          <p:nvPr/>
        </p:nvCxnSpPr>
        <p:spPr>
          <a:xfrm>
            <a:off x="1447800" y="3200400"/>
            <a:ext cx="990600" cy="22860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34" name="Straight Arrow Connector 33"/>
          <p:cNvCxnSpPr>
            <a:stCxn id="2" idx="3"/>
          </p:cNvCxnSpPr>
          <p:nvPr/>
        </p:nvCxnSpPr>
        <p:spPr>
          <a:xfrm flipV="1">
            <a:off x="1447800" y="1143000"/>
            <a:ext cx="990600" cy="20574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35" name="Straight Arrow Connector 34"/>
          <p:cNvCxnSpPr>
            <a:stCxn id="2" idx="3"/>
            <a:endCxn id="7" idx="1"/>
          </p:cNvCxnSpPr>
          <p:nvPr/>
        </p:nvCxnSpPr>
        <p:spPr>
          <a:xfrm flipV="1">
            <a:off x="1447800" y="2667000"/>
            <a:ext cx="990600" cy="5334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36" name="Straight Arrow Connector 35"/>
          <p:cNvCxnSpPr>
            <a:stCxn id="2" idx="3"/>
            <a:endCxn id="6" idx="1"/>
          </p:cNvCxnSpPr>
          <p:nvPr/>
        </p:nvCxnSpPr>
        <p:spPr>
          <a:xfrm>
            <a:off x="1447800" y="3200400"/>
            <a:ext cx="990600" cy="8382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8" name="Straight Connector 47"/>
          <p:cNvCxnSpPr>
            <a:stCxn id="7" idx="3"/>
          </p:cNvCxnSpPr>
          <p:nvPr/>
        </p:nvCxnSpPr>
        <p:spPr>
          <a:xfrm>
            <a:off x="3886200" y="2667000"/>
            <a:ext cx="2057400" cy="914400"/>
          </a:xfrm>
          <a:prstGeom prst="line">
            <a:avLst/>
          </a:prstGeom>
        </p:spPr>
        <p:style>
          <a:lnRef idx="3">
            <a:schemeClr val="accent6"/>
          </a:lnRef>
          <a:fillRef idx="0">
            <a:schemeClr val="accent6"/>
          </a:fillRef>
          <a:effectRef idx="2">
            <a:schemeClr val="accent6"/>
          </a:effectRef>
          <a:fontRef idx="minor">
            <a:schemeClr val="tx1"/>
          </a:fontRef>
        </p:style>
      </p:cxnSp>
      <p:cxnSp>
        <p:nvCxnSpPr>
          <p:cNvPr id="50" name="Straight Connector 49"/>
          <p:cNvCxnSpPr>
            <a:stCxn id="5" idx="3"/>
          </p:cNvCxnSpPr>
          <p:nvPr/>
        </p:nvCxnSpPr>
        <p:spPr>
          <a:xfrm>
            <a:off x="3886200" y="5486400"/>
            <a:ext cx="2057400" cy="1588"/>
          </a:xfrm>
          <a:prstGeom prst="line">
            <a:avLst/>
          </a:prstGeom>
        </p:spPr>
        <p:style>
          <a:lnRef idx="3">
            <a:schemeClr val="accent6"/>
          </a:lnRef>
          <a:fillRef idx="0">
            <a:schemeClr val="accent6"/>
          </a:fillRef>
          <a:effectRef idx="2">
            <a:schemeClr val="accent6"/>
          </a:effectRef>
          <a:fontRef idx="minor">
            <a:schemeClr val="tx1"/>
          </a:fontRef>
        </p:style>
      </p:cxnSp>
      <p:cxnSp>
        <p:nvCxnSpPr>
          <p:cNvPr id="51" name="Straight Connector 50"/>
          <p:cNvCxnSpPr>
            <a:stCxn id="6" idx="3"/>
          </p:cNvCxnSpPr>
          <p:nvPr/>
        </p:nvCxnSpPr>
        <p:spPr>
          <a:xfrm>
            <a:off x="3886200" y="4038600"/>
            <a:ext cx="1981200" cy="76200"/>
          </a:xfrm>
          <a:prstGeom prst="line">
            <a:avLst/>
          </a:prstGeom>
        </p:spPr>
        <p:style>
          <a:lnRef idx="3">
            <a:schemeClr val="accent6"/>
          </a:lnRef>
          <a:fillRef idx="0">
            <a:schemeClr val="accent6"/>
          </a:fillRef>
          <a:effectRef idx="2">
            <a:schemeClr val="accent6"/>
          </a:effectRef>
          <a:fontRef idx="minor">
            <a:schemeClr val="tx1"/>
          </a:fontRef>
        </p:style>
      </p:cxnSp>
      <p:cxnSp>
        <p:nvCxnSpPr>
          <p:cNvPr id="85" name="Straight Connector 84"/>
          <p:cNvCxnSpPr/>
          <p:nvPr/>
        </p:nvCxnSpPr>
        <p:spPr>
          <a:xfrm rot="16200000" flipH="1">
            <a:off x="6686550" y="819150"/>
            <a:ext cx="228600" cy="266700"/>
          </a:xfrm>
          <a:prstGeom prst="line">
            <a:avLst/>
          </a:prstGeom>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rot="16200000" flipH="1">
            <a:off x="6591300" y="914400"/>
            <a:ext cx="457200" cy="304800"/>
          </a:xfrm>
          <a:prstGeom prst="line">
            <a:avLst/>
          </a:prstGeom>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a:xfrm rot="16200000" flipH="1">
            <a:off x="6457950" y="1047750"/>
            <a:ext cx="685800" cy="266700"/>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rot="5400000" flipH="1" flipV="1">
            <a:off x="2552700" y="2019300"/>
            <a:ext cx="1143000" cy="158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1" name="Straight Arrow Connector 40"/>
          <p:cNvCxnSpPr/>
          <p:nvPr/>
        </p:nvCxnSpPr>
        <p:spPr>
          <a:xfrm rot="16200000" flipV="1">
            <a:off x="1790700" y="2705100"/>
            <a:ext cx="2438400" cy="762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3" name="Straight Arrow Connector 42"/>
          <p:cNvCxnSpPr/>
          <p:nvPr/>
        </p:nvCxnSpPr>
        <p:spPr>
          <a:xfrm rot="16200000" flipV="1">
            <a:off x="990600" y="3505200"/>
            <a:ext cx="3733800" cy="762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cSld>
  <p:clrMapOvr>
    <a:masterClrMapping/>
  </p:clrMapOvr>
  <p:transition>
    <p:pull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304800" y="304800"/>
            <a:ext cx="8382000" cy="5909310"/>
          </a:xfrm>
          <a:prstGeom prst="rect">
            <a:avLst/>
          </a:prstGeom>
          <a:noFill/>
        </p:spPr>
        <p:txBody>
          <a:bodyPr wrap="square" rtlCol="0">
            <a:spAutoFit/>
          </a:bodyPr>
          <a:lstStyle/>
          <a:p>
            <a:pPr>
              <a:buFont typeface="Wingdings" pitchFamily="2" charset="2"/>
              <a:buChar char="v"/>
            </a:pPr>
            <a:r>
              <a:rPr lang="en-IN" sz="2400" dirty="0" smtClean="0"/>
              <a:t>Alluxio architecture is follows a </a:t>
            </a:r>
            <a:r>
              <a:rPr lang="en-IN" sz="2400" b="1" dirty="0" smtClean="0"/>
              <a:t>master/workers scheme</a:t>
            </a:r>
            <a:r>
              <a:rPr lang="en-IN" sz="2400" dirty="0" smtClean="0"/>
              <a:t>. It requires a master node (which can be </a:t>
            </a:r>
            <a:r>
              <a:rPr lang="en-IN" sz="2400" b="1" dirty="0" smtClean="0">
                <a:solidFill>
                  <a:schemeClr val="tx2">
                    <a:lumMod val="50000"/>
                  </a:schemeClr>
                </a:solidFill>
              </a:rPr>
              <a:t>fault tolerant </a:t>
            </a:r>
            <a:r>
              <a:rPr lang="en-IN" sz="2400" dirty="0" smtClean="0"/>
              <a:t>– using zookeeper?).</a:t>
            </a:r>
          </a:p>
          <a:p>
            <a:pPr>
              <a:buFont typeface="Wingdings" pitchFamily="2" charset="2"/>
              <a:buChar char="v"/>
            </a:pPr>
            <a:endParaRPr lang="en-IN" sz="2400" dirty="0" smtClean="0"/>
          </a:p>
          <a:p>
            <a:pPr>
              <a:buFont typeface="Wingdings" pitchFamily="2" charset="2"/>
              <a:buChar char="v"/>
            </a:pPr>
            <a:r>
              <a:rPr lang="en-IN" sz="2400" dirty="0" smtClean="0"/>
              <a:t>The master node is in charge of maintaining the </a:t>
            </a:r>
            <a:r>
              <a:rPr lang="en-IN" sz="2400" b="1" dirty="0" smtClean="0"/>
              <a:t>unified namespace </a:t>
            </a:r>
            <a:r>
              <a:rPr lang="en-IN" sz="2400" dirty="0" smtClean="0"/>
              <a:t>(i.e. the file system tree) and keeping track of the available workers.</a:t>
            </a:r>
          </a:p>
          <a:p>
            <a:pPr>
              <a:buFont typeface="Wingdings" pitchFamily="2" charset="2"/>
              <a:buChar char="v"/>
            </a:pPr>
            <a:endParaRPr lang="en-IN" sz="2400" dirty="0" smtClean="0"/>
          </a:p>
          <a:p>
            <a:pPr>
              <a:buFont typeface="Wingdings" pitchFamily="2" charset="2"/>
              <a:buChar char="v"/>
            </a:pPr>
            <a:r>
              <a:rPr lang="en-IN" sz="2400" dirty="0" smtClean="0"/>
              <a:t>The workers manage </a:t>
            </a:r>
            <a:r>
              <a:rPr lang="en-IN" sz="2400" b="1" dirty="0" smtClean="0"/>
              <a:t>local resources </a:t>
            </a:r>
            <a:r>
              <a:rPr lang="en-IN" sz="2400" dirty="0" smtClean="0"/>
              <a:t>(RAM, SSD, disk), </a:t>
            </a:r>
            <a:r>
              <a:rPr lang="en-IN" sz="2400" b="1" dirty="0" smtClean="0"/>
              <a:t>stores chunk of data</a:t>
            </a:r>
            <a:r>
              <a:rPr lang="en-IN" sz="2400" dirty="0" smtClean="0"/>
              <a:t> and </a:t>
            </a:r>
            <a:r>
              <a:rPr lang="en-IN" sz="2400" b="1" dirty="0" smtClean="0"/>
              <a:t>fetch data from the underlying physical storage. </a:t>
            </a:r>
            <a:r>
              <a:rPr lang="en-IN" sz="2400" dirty="0" smtClean="0"/>
              <a:t>They also respond to </a:t>
            </a:r>
            <a:r>
              <a:rPr lang="en-IN" sz="2400" b="1" dirty="0" smtClean="0"/>
              <a:t>client request </a:t>
            </a:r>
            <a:r>
              <a:rPr lang="en-IN" sz="2400" dirty="0" smtClean="0"/>
              <a:t>and </a:t>
            </a:r>
            <a:r>
              <a:rPr lang="en-IN" sz="2400" b="1" dirty="0" smtClean="0"/>
              <a:t>report heartbeat to the master node.</a:t>
            </a:r>
          </a:p>
          <a:p>
            <a:pPr>
              <a:buFont typeface="Wingdings" pitchFamily="2" charset="2"/>
              <a:buChar char="v"/>
            </a:pPr>
            <a:endParaRPr lang="en-IN" sz="2400" b="1" dirty="0" smtClean="0"/>
          </a:p>
          <a:p>
            <a:pPr>
              <a:buFont typeface="Wingdings" pitchFamily="2" charset="2"/>
              <a:buChar char="v"/>
            </a:pPr>
            <a:r>
              <a:rPr lang="en-IN" sz="2400" dirty="0" smtClean="0"/>
              <a:t>With this architecture it’s easy to </a:t>
            </a:r>
            <a:r>
              <a:rPr lang="en-IN" sz="2400" b="1" dirty="0" smtClean="0"/>
              <a:t>increase the storage capacity</a:t>
            </a:r>
            <a:r>
              <a:rPr lang="en-IN" sz="2400" dirty="0" smtClean="0"/>
              <a:t> by adding more workers to the system.</a:t>
            </a:r>
            <a:endParaRPr lang="en-US" sz="2400" dirty="0" smtClean="0"/>
          </a:p>
          <a:p>
            <a:endParaRPr lang="en-US" dirty="0"/>
          </a:p>
        </p:txBody>
      </p:sp>
    </p:spTree>
  </p:cSld>
  <p:clrMapOvr>
    <a:masterClrMapping/>
  </p:clrMapOvr>
  <p:transition>
    <p:pull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descr="feature.jpg"/>
          <p:cNvPicPr>
            <a:picLocks noChangeAspect="1"/>
          </p:cNvPicPr>
          <p:nvPr/>
        </p:nvPicPr>
        <p:blipFill>
          <a:blip r:embed="rId3"/>
          <a:stretch>
            <a:fillRect/>
          </a:stretch>
        </p:blipFill>
        <p:spPr>
          <a:xfrm>
            <a:off x="0" y="1"/>
            <a:ext cx="9215028" cy="6858000"/>
          </a:xfrm>
          <a:prstGeom prst="rect">
            <a:avLst/>
          </a:prstGeom>
          <a:ln w="228600" cap="sq" cmpd="thickThin">
            <a:solidFill>
              <a:srgbClr val="000000"/>
            </a:solidFill>
            <a:prstDash val="solid"/>
            <a:miter lim="800000"/>
          </a:ln>
          <a:effectLst>
            <a:innerShdw blurRad="76200">
              <a:srgbClr val="000000"/>
            </a:innerShdw>
          </a:effectLst>
        </p:spPr>
      </p:pic>
      <p:sp>
        <p:nvSpPr>
          <p:cNvPr id="3" name="Rounded Rectangle 2"/>
          <p:cNvSpPr/>
          <p:nvPr/>
        </p:nvSpPr>
        <p:spPr>
          <a:xfrm>
            <a:off x="0" y="1219200"/>
            <a:ext cx="9144000" cy="914400"/>
          </a:xfrm>
          <a:prstGeom prst="roundRect">
            <a:avLst/>
          </a:prstGeom>
          <a:effectLst>
            <a:softEdge rad="127000"/>
          </a:effectLst>
        </p:spPr>
        <p:style>
          <a:lnRef idx="2">
            <a:schemeClr val="accent1"/>
          </a:lnRef>
          <a:fillRef idx="1">
            <a:schemeClr val="lt1"/>
          </a:fillRef>
          <a:effectRef idx="0">
            <a:schemeClr val="accent1"/>
          </a:effectRef>
          <a:fontRef idx="minor">
            <a:schemeClr val="dk1"/>
          </a:fontRef>
        </p:style>
        <p:txBody>
          <a:bodyPr rtlCol="0" anchor="ctr"/>
          <a:lstStyle/>
          <a:p>
            <a:r>
              <a:rPr lang="en-US" sz="4000" dirty="0" smtClean="0">
                <a:latin typeface="Algerian" pitchFamily="82" charset="0"/>
              </a:rPr>
              <a:t>             Features  of  </a:t>
            </a:r>
            <a:endParaRPr lang="en-US" sz="4000" dirty="0">
              <a:latin typeface="Algerian" pitchFamily="82" charset="0"/>
            </a:endParaRPr>
          </a:p>
        </p:txBody>
      </p:sp>
      <p:pic>
        <p:nvPicPr>
          <p:cNvPr id="4" name="Picture 3" descr="images.png"/>
          <p:cNvPicPr>
            <a:picLocks noChangeAspect="1"/>
          </p:cNvPicPr>
          <p:nvPr/>
        </p:nvPicPr>
        <p:blipFill>
          <a:blip r:embed="rId4"/>
          <a:srcRect l="31705" t="27143"/>
          <a:stretch>
            <a:fillRect/>
          </a:stretch>
        </p:blipFill>
        <p:spPr>
          <a:xfrm>
            <a:off x="5334000" y="1371600"/>
            <a:ext cx="3128962" cy="576262"/>
          </a:xfrm>
          <a:prstGeom prst="rect">
            <a:avLst/>
          </a:prstGeom>
        </p:spPr>
      </p:pic>
    </p:spTree>
  </p:cSld>
  <p:clrMapOvr>
    <a:masterClrMapping/>
  </p:clrMapOvr>
  <p:transition>
    <p:pull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9217" name="Rectangle 1"/>
          <p:cNvSpPr>
            <a:spLocks noChangeArrowheads="1"/>
          </p:cNvSpPr>
          <p:nvPr/>
        </p:nvSpPr>
        <p:spPr bwMode="auto">
          <a:xfrm>
            <a:off x="0" y="0"/>
            <a:ext cx="9144000" cy="685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3E433E"/>
                </a:solidFill>
                <a:effectLst/>
                <a:latin typeface="Arial" pitchFamily="34" charset="0"/>
                <a:ea typeface="Calibri" pitchFamily="34" charset="0"/>
                <a:cs typeface="Arial" pitchFamily="34" charset="0"/>
              </a:rPr>
              <a:t>Alluxio</a:t>
            </a:r>
            <a:r>
              <a:rPr lang="en-US" sz="2400" dirty="0" smtClean="0">
                <a:solidFill>
                  <a:srgbClr val="3E433E"/>
                </a:solidFill>
                <a:latin typeface="Arial" pitchFamily="34" charset="0"/>
                <a:ea typeface="Calibri" pitchFamily="34" charset="0"/>
                <a:cs typeface="Arial" pitchFamily="34" charset="0"/>
              </a:rPr>
              <a:t> </a:t>
            </a:r>
            <a:r>
              <a:rPr kumimoji="0" lang="en-US" sz="2400" b="0" i="0" u="none" strike="noStrike" cap="none" normalizeH="0" baseline="0" dirty="0" smtClean="0">
                <a:ln>
                  <a:noFill/>
                </a:ln>
                <a:solidFill>
                  <a:srgbClr val="3E433E"/>
                </a:solidFill>
                <a:effectLst/>
                <a:latin typeface="Arial" pitchFamily="34" charset="0"/>
                <a:ea typeface="Calibri" pitchFamily="34" charset="0"/>
                <a:cs typeface="Arial" pitchFamily="34" charset="0"/>
              </a:rPr>
              <a:t>allows compute frameworks like Spark, MapReduce and others to access all of this data by providing a </a:t>
            </a:r>
            <a:r>
              <a:rPr kumimoji="0" lang="en-US" sz="2800" b="1" i="1" u="sng" cap="none" normalizeH="0" baseline="0" dirty="0" smtClean="0">
                <a:ln>
                  <a:noFill/>
                </a:ln>
                <a:solidFill>
                  <a:srgbClr val="3E433E"/>
                </a:solidFill>
                <a:effectLst/>
                <a:latin typeface="Arial" pitchFamily="34" charset="0"/>
                <a:ea typeface="Calibri" pitchFamily="34" charset="0"/>
                <a:cs typeface="Arial" pitchFamily="34" charset="0"/>
              </a:rPr>
              <a:t>unified and transparent  namespace </a:t>
            </a:r>
            <a:r>
              <a:rPr kumimoji="0" lang="en-US" sz="2400" b="0" i="0" u="none" strike="noStrike" cap="none" normalizeH="0" baseline="0" dirty="0" smtClean="0">
                <a:ln>
                  <a:noFill/>
                </a:ln>
                <a:solidFill>
                  <a:srgbClr val="3E433E"/>
                </a:solidFill>
                <a:effectLst/>
                <a:latin typeface="Arial" pitchFamily="34" charset="0"/>
                <a:ea typeface="Calibri" pitchFamily="34" charset="0"/>
                <a:cs typeface="Arial" pitchFamily="34" charset="0"/>
              </a:rPr>
              <a:t>across all of these distributed storage systems.</a:t>
            </a:r>
          </a:p>
          <a:p>
            <a:pPr marL="0" marR="0" lvl="0" indent="0"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3E433E"/>
              </a:solidFill>
              <a:effectLst/>
              <a:latin typeface="Arial" pitchFamily="34" charset="0"/>
              <a:ea typeface="Calibri" pitchFamily="34" charset="0"/>
              <a:cs typeface="Arial" pitchFamily="34" charset="0"/>
            </a:endParaRPr>
          </a:p>
          <a:p>
            <a:pPr marL="0" marR="0" lvl="0" indent="0"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3E433E"/>
              </a:solidFill>
              <a:effectLst/>
              <a:latin typeface="Arial" pitchFamily="34" charset="0"/>
              <a:ea typeface="Calibri" pitchFamily="34" charset="0"/>
              <a:cs typeface="Arial" pitchFamily="34" charset="0"/>
            </a:endParaRPr>
          </a:p>
          <a:p>
            <a:pPr marL="0" marR="0" lvl="0" indent="0"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3E433E"/>
                </a:solidFill>
                <a:effectLst/>
                <a:latin typeface="Arial" pitchFamily="34" charset="0"/>
                <a:ea typeface="Calibri" pitchFamily="34" charset="0"/>
                <a:cs typeface="Arial" pitchFamily="34" charset="0"/>
              </a:rPr>
              <a:t> It then uses a </a:t>
            </a:r>
            <a:r>
              <a:rPr kumimoji="0" lang="en-US" sz="2800" b="1" i="1" u="sng" strike="noStrike" cap="none" normalizeH="0" baseline="0" dirty="0" smtClean="0">
                <a:ln>
                  <a:noFill/>
                </a:ln>
                <a:solidFill>
                  <a:srgbClr val="3E433E"/>
                </a:solidFill>
                <a:effectLst/>
                <a:latin typeface="Arial" pitchFamily="34" charset="0"/>
                <a:ea typeface="Calibri" pitchFamily="34" charset="0"/>
                <a:cs typeface="Arial" pitchFamily="34" charset="0"/>
              </a:rPr>
              <a:t>tiered  storage  architecture</a:t>
            </a:r>
            <a:r>
              <a:rPr kumimoji="0" lang="en-US" sz="2400" b="1" i="1" u="sng" strike="noStrike" cap="none" normalizeH="0" baseline="0" dirty="0" smtClean="0">
                <a:ln>
                  <a:noFill/>
                </a:ln>
                <a:solidFill>
                  <a:srgbClr val="3E433E"/>
                </a:solidFill>
                <a:effectLst/>
                <a:latin typeface="Arial" pitchFamily="34" charset="0"/>
                <a:ea typeface="Calibri" pitchFamily="34" charset="0"/>
                <a:cs typeface="Arial" pitchFamily="34" charset="0"/>
              </a:rPr>
              <a:t> </a:t>
            </a:r>
            <a:r>
              <a:rPr kumimoji="0" lang="en-US" sz="2400" b="0" i="0" u="none" strike="noStrike" cap="none" normalizeH="0" baseline="0" dirty="0" smtClean="0">
                <a:ln>
                  <a:noFill/>
                </a:ln>
                <a:solidFill>
                  <a:srgbClr val="3E433E"/>
                </a:solidFill>
                <a:effectLst/>
                <a:latin typeface="Arial" pitchFamily="34" charset="0"/>
                <a:ea typeface="Calibri" pitchFamily="34" charset="0"/>
                <a:cs typeface="Arial" pitchFamily="34" charset="0"/>
              </a:rPr>
              <a:t>that </a:t>
            </a:r>
            <a:r>
              <a:rPr kumimoji="0" lang="en-US" sz="2400" b="1" i="0" u="none" strike="noStrike" cap="none" normalizeH="0" baseline="0" dirty="0" smtClean="0">
                <a:ln>
                  <a:noFill/>
                </a:ln>
                <a:solidFill>
                  <a:srgbClr val="3E433E"/>
                </a:solidFill>
                <a:effectLst/>
                <a:latin typeface="Arial" pitchFamily="34" charset="0"/>
                <a:ea typeface="Calibri" pitchFamily="34" charset="0"/>
                <a:cs typeface="Arial" pitchFamily="34" charset="0"/>
              </a:rPr>
              <a:t>caches the most often used data in memory</a:t>
            </a:r>
            <a:r>
              <a:rPr kumimoji="0" lang="en-US" sz="2400" b="0" i="0" u="none" strike="noStrike" cap="none" normalizeH="0" baseline="0" dirty="0" smtClean="0">
                <a:ln>
                  <a:noFill/>
                </a:ln>
                <a:solidFill>
                  <a:srgbClr val="3E433E"/>
                </a:solidFill>
                <a:effectLst/>
                <a:latin typeface="Arial" pitchFamily="34" charset="0"/>
                <a:ea typeface="Calibri" pitchFamily="34" charset="0"/>
                <a:cs typeface="Arial" pitchFamily="34" charset="0"/>
              </a:rPr>
              <a:t>, with less often used data on SSDs and traditional hard drives.</a:t>
            </a:r>
          </a:p>
          <a:p>
            <a:pPr marL="0" marR="0" lvl="0" indent="0"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3E433E"/>
              </a:solidFill>
              <a:effectLst/>
              <a:latin typeface="Arial" pitchFamily="34" charset="0"/>
              <a:ea typeface="Calibri" pitchFamily="34" charset="0"/>
              <a:cs typeface="Arial" pitchFamily="34" charset="0"/>
            </a:endParaRPr>
          </a:p>
          <a:p>
            <a:pPr marL="0" marR="0" lvl="0" indent="0"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3E433E"/>
              </a:solidFill>
              <a:effectLst/>
              <a:latin typeface="Arial" pitchFamily="34" charset="0"/>
              <a:ea typeface="Calibri" pitchFamily="34" charset="0"/>
              <a:cs typeface="Arial" pitchFamily="34" charset="0"/>
            </a:endParaRPr>
          </a:p>
          <a:p>
            <a:pPr marL="0" marR="0" lvl="0" indent="0"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3E433E"/>
                </a:solidFill>
                <a:effectLst/>
                <a:latin typeface="Arial" pitchFamily="34" charset="0"/>
                <a:ea typeface="Calibri" pitchFamily="34" charset="0"/>
                <a:cs typeface="Arial" pitchFamily="34" charset="0"/>
              </a:rPr>
              <a:t>It’s probably fair to think of Alluxio as a very </a:t>
            </a:r>
            <a:r>
              <a:rPr kumimoji="0" lang="en-US" sz="2800" b="1" i="1" u="sng" strike="noStrike" cap="none" normalizeH="0" baseline="0" dirty="0" smtClean="0">
                <a:ln>
                  <a:noFill/>
                </a:ln>
                <a:solidFill>
                  <a:srgbClr val="3E433E"/>
                </a:solidFill>
                <a:effectLst/>
                <a:latin typeface="Arial" pitchFamily="34" charset="0"/>
                <a:ea typeface="Calibri" pitchFamily="34" charset="0"/>
                <a:cs typeface="Arial" pitchFamily="34" charset="0"/>
              </a:rPr>
              <a:t>sophisticated cache</a:t>
            </a:r>
            <a:r>
              <a:rPr kumimoji="0" lang="en-US" sz="2800" b="0" i="0" u="none" strike="noStrike" cap="none" normalizeH="0" baseline="0" dirty="0" smtClean="0">
                <a:ln>
                  <a:noFill/>
                </a:ln>
                <a:solidFill>
                  <a:srgbClr val="3E433E"/>
                </a:solidFill>
                <a:effectLst/>
                <a:latin typeface="Arial" pitchFamily="34" charset="0"/>
                <a:ea typeface="Calibri" pitchFamily="34" charset="0"/>
                <a:cs typeface="Arial" pitchFamily="34" charset="0"/>
              </a:rPr>
              <a:t> </a:t>
            </a:r>
            <a:r>
              <a:rPr kumimoji="0" lang="en-US" sz="2400" b="0" i="0" u="none" strike="noStrike" cap="none" normalizeH="0" baseline="0" dirty="0" smtClean="0">
                <a:ln>
                  <a:noFill/>
                </a:ln>
                <a:solidFill>
                  <a:srgbClr val="3E433E"/>
                </a:solidFill>
                <a:effectLst/>
                <a:latin typeface="Arial" pitchFamily="34" charset="0"/>
                <a:ea typeface="Calibri" pitchFamily="34" charset="0"/>
                <a:cs typeface="Arial" pitchFamily="34" charset="0"/>
              </a:rPr>
              <a:t>for big data workloads.</a:t>
            </a:r>
          </a:p>
          <a:p>
            <a:pPr marL="0" marR="0" lvl="0" indent="0"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333333"/>
                </a:solidFill>
                <a:effectLst/>
                <a:latin typeface="Arial" pitchFamily="34" charset="0"/>
                <a:ea typeface="Calibri" pitchFamily="34" charset="0"/>
                <a:cs typeface="Arial" pitchFamily="34" charset="0"/>
              </a:rPr>
              <a:t>This architecture can be also located in the same cluster as the application </a:t>
            </a:r>
            <a:r>
              <a:rPr kumimoji="0" lang="en-US" sz="2400" b="0" i="0" u="none" strike="noStrike" cap="none" normalizeH="0" baseline="0" dirty="0" smtClean="0">
                <a:ln>
                  <a:noFill/>
                </a:ln>
                <a:solidFill>
                  <a:srgbClr val="333333"/>
                </a:solidFill>
                <a:effectLst/>
                <a:latin typeface="Arial" pitchFamily="34" charset="0"/>
                <a:ea typeface="Calibri" pitchFamily="34" charset="0"/>
                <a:cs typeface="Arial" pitchFamily="34" charset="0"/>
              </a:rPr>
              <a:t>(e.g. Spark) so that you benefit from data locality.</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p:pull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wnload.jpg"/>
          <p:cNvPicPr>
            <a:picLocks noChangeAspect="1"/>
          </p:cNvPicPr>
          <p:nvPr/>
        </p:nvPicPr>
        <p:blipFill>
          <a:blip r:embed="rId2"/>
          <a:stretch>
            <a:fillRect/>
          </a:stretch>
        </p:blipFill>
        <p:spPr>
          <a:xfrm>
            <a:off x="-11782" y="0"/>
            <a:ext cx="9155782" cy="6857999"/>
          </a:xfrm>
          <a:prstGeom prst="rect">
            <a:avLst/>
          </a:prstGeom>
        </p:spPr>
      </p:pic>
      <p:sp>
        <p:nvSpPr>
          <p:cNvPr id="4" name="Oval 3"/>
          <p:cNvSpPr/>
          <p:nvPr/>
        </p:nvSpPr>
        <p:spPr>
          <a:xfrm>
            <a:off x="1981200" y="304800"/>
            <a:ext cx="5715000" cy="533400"/>
          </a:xfrm>
          <a:prstGeom prst="ellipse">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5400000" scaled="1"/>
            <a:tileRect/>
          </a:gradFill>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smtClean="0"/>
              <a:t>OVERVIEW</a:t>
            </a:r>
            <a:endParaRPr lang="en-US" sz="3200" dirty="0"/>
          </a:p>
        </p:txBody>
      </p:sp>
      <p:sp>
        <p:nvSpPr>
          <p:cNvPr id="8" name="Oval 7"/>
          <p:cNvSpPr/>
          <p:nvPr/>
        </p:nvSpPr>
        <p:spPr>
          <a:xfrm>
            <a:off x="0" y="914400"/>
            <a:ext cx="57912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Big Data Issues</a:t>
            </a:r>
            <a:endParaRPr lang="en-US" sz="2800" dirty="0"/>
          </a:p>
        </p:txBody>
      </p:sp>
      <p:sp>
        <p:nvSpPr>
          <p:cNvPr id="9" name="Oval 8"/>
          <p:cNvSpPr/>
          <p:nvPr/>
        </p:nvSpPr>
        <p:spPr>
          <a:xfrm>
            <a:off x="0" y="1981200"/>
            <a:ext cx="57912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History and versions</a:t>
            </a:r>
            <a:endParaRPr lang="en-US" sz="2800" dirty="0"/>
          </a:p>
        </p:txBody>
      </p:sp>
      <p:sp>
        <p:nvSpPr>
          <p:cNvPr id="10" name="Oval 9"/>
          <p:cNvSpPr/>
          <p:nvPr/>
        </p:nvSpPr>
        <p:spPr>
          <a:xfrm>
            <a:off x="0" y="4114800"/>
            <a:ext cx="57912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Security </a:t>
            </a:r>
            <a:endParaRPr lang="en-US" sz="2800" dirty="0"/>
          </a:p>
        </p:txBody>
      </p:sp>
      <p:sp>
        <p:nvSpPr>
          <p:cNvPr id="11" name="Oval 10"/>
          <p:cNvSpPr/>
          <p:nvPr/>
        </p:nvSpPr>
        <p:spPr>
          <a:xfrm>
            <a:off x="0" y="3048000"/>
            <a:ext cx="57912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Architecture</a:t>
            </a:r>
            <a:endParaRPr lang="en-US" sz="2800" dirty="0"/>
          </a:p>
        </p:txBody>
      </p:sp>
      <p:sp>
        <p:nvSpPr>
          <p:cNvPr id="12" name="Oval 11"/>
          <p:cNvSpPr/>
          <p:nvPr/>
        </p:nvSpPr>
        <p:spPr>
          <a:xfrm>
            <a:off x="0" y="5181600"/>
            <a:ext cx="57912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Alluxio Today</a:t>
            </a:r>
            <a:endParaRPr lang="en-US" sz="2800" dirty="0"/>
          </a:p>
        </p:txBody>
      </p:sp>
      <p:sp>
        <p:nvSpPr>
          <p:cNvPr id="13" name="Oval 12"/>
          <p:cNvSpPr/>
          <p:nvPr/>
        </p:nvSpPr>
        <p:spPr>
          <a:xfrm>
            <a:off x="0" y="5791200"/>
            <a:ext cx="57912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Installation </a:t>
            </a:r>
            <a:endParaRPr lang="en-US" sz="2800" dirty="0"/>
          </a:p>
        </p:txBody>
      </p:sp>
      <p:sp>
        <p:nvSpPr>
          <p:cNvPr id="15" name="Oval 14"/>
          <p:cNvSpPr/>
          <p:nvPr/>
        </p:nvSpPr>
        <p:spPr>
          <a:xfrm>
            <a:off x="0" y="6324600"/>
            <a:ext cx="57912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Mini project</a:t>
            </a:r>
            <a:endParaRPr lang="en-US" sz="2800" dirty="0"/>
          </a:p>
        </p:txBody>
      </p:sp>
      <p:sp>
        <p:nvSpPr>
          <p:cNvPr id="17" name="Freeform 16"/>
          <p:cNvSpPr/>
          <p:nvPr/>
        </p:nvSpPr>
        <p:spPr>
          <a:xfrm>
            <a:off x="0" y="1447800"/>
            <a:ext cx="5715000" cy="533400"/>
          </a:xfrm>
          <a:custGeom>
            <a:avLst/>
            <a:gdLst>
              <a:gd name="connsiteX0" fmla="*/ 0 w 5715000"/>
              <a:gd name="connsiteY0" fmla="*/ 266700 h 533400"/>
              <a:gd name="connsiteX1" fmla="*/ 2591955 w 5715000"/>
              <a:gd name="connsiteY1" fmla="*/ 1157 h 533400"/>
              <a:gd name="connsiteX2" fmla="*/ 2857501 w 5715000"/>
              <a:gd name="connsiteY2" fmla="*/ 3 h 533400"/>
              <a:gd name="connsiteX3" fmla="*/ 3123047 w 5715000"/>
              <a:gd name="connsiteY3" fmla="*/ 1157 h 533400"/>
              <a:gd name="connsiteX4" fmla="*/ 5715000 w 5715000"/>
              <a:gd name="connsiteY4" fmla="*/ 266708 h 533400"/>
              <a:gd name="connsiteX5" fmla="*/ 3123046 w 5715000"/>
              <a:gd name="connsiteY5" fmla="*/ 532254 h 533400"/>
              <a:gd name="connsiteX6" fmla="*/ 2857500 w 5715000"/>
              <a:gd name="connsiteY6" fmla="*/ 533408 h 533400"/>
              <a:gd name="connsiteX7" fmla="*/ 2591954 w 5715000"/>
              <a:gd name="connsiteY7" fmla="*/ 532254 h 533400"/>
              <a:gd name="connsiteX8" fmla="*/ 0 w 5715000"/>
              <a:gd name="connsiteY8" fmla="*/ 266705 h 533400"/>
              <a:gd name="connsiteX9" fmla="*/ 0 w 5715000"/>
              <a:gd name="connsiteY9" fmla="*/ 2667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00" h="533400">
                <a:moveTo>
                  <a:pt x="0" y="266700"/>
                </a:moveTo>
                <a:cubicBezTo>
                  <a:pt x="18" y="129009"/>
                  <a:pt x="1123077" y="13953"/>
                  <a:pt x="2591955" y="1157"/>
                </a:cubicBezTo>
                <a:lnTo>
                  <a:pt x="2857501" y="3"/>
                </a:lnTo>
                <a:lnTo>
                  <a:pt x="3123047" y="1157"/>
                </a:lnTo>
                <a:cubicBezTo>
                  <a:pt x="4591958" y="13953"/>
                  <a:pt x="5715028" y="129014"/>
                  <a:pt x="5715000" y="266708"/>
                </a:cubicBezTo>
                <a:cubicBezTo>
                  <a:pt x="5715000" y="404400"/>
                  <a:pt x="4591936" y="519458"/>
                  <a:pt x="3123046" y="532254"/>
                </a:cubicBezTo>
                <a:lnTo>
                  <a:pt x="2857500" y="533408"/>
                </a:lnTo>
                <a:lnTo>
                  <a:pt x="2591954" y="532254"/>
                </a:lnTo>
                <a:cubicBezTo>
                  <a:pt x="1123050" y="519458"/>
                  <a:pt x="-18" y="404398"/>
                  <a:pt x="0" y="266705"/>
                </a:cubicBezTo>
                <a:lnTo>
                  <a:pt x="0" y="266700"/>
                </a:ln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smtClean="0"/>
              <a:t>What is Alluxio</a:t>
            </a:r>
            <a:endParaRPr lang="en-US" sz="3200" dirty="0"/>
          </a:p>
        </p:txBody>
      </p:sp>
      <p:sp>
        <p:nvSpPr>
          <p:cNvPr id="19" name="Oval 18"/>
          <p:cNvSpPr/>
          <p:nvPr/>
        </p:nvSpPr>
        <p:spPr>
          <a:xfrm>
            <a:off x="0" y="2514600"/>
            <a:ext cx="57912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Components</a:t>
            </a:r>
            <a:endParaRPr lang="en-US" sz="2800" dirty="0"/>
          </a:p>
        </p:txBody>
      </p:sp>
      <p:sp>
        <p:nvSpPr>
          <p:cNvPr id="14" name="Oval 13"/>
          <p:cNvSpPr/>
          <p:nvPr/>
        </p:nvSpPr>
        <p:spPr>
          <a:xfrm>
            <a:off x="0" y="3581400"/>
            <a:ext cx="57912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Features </a:t>
            </a:r>
            <a:endParaRPr lang="en-US" sz="2800" dirty="0"/>
          </a:p>
        </p:txBody>
      </p:sp>
      <p:sp>
        <p:nvSpPr>
          <p:cNvPr id="16" name="Oval 15"/>
          <p:cNvSpPr/>
          <p:nvPr/>
        </p:nvSpPr>
        <p:spPr>
          <a:xfrm>
            <a:off x="0" y="4648200"/>
            <a:ext cx="57912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t>Benefits</a:t>
            </a:r>
            <a:endParaRPr lang="en-US" sz="2800" dirty="0"/>
          </a:p>
        </p:txBody>
      </p:sp>
    </p:spTree>
  </p:cSld>
  <p:clrMapOvr>
    <a:masterClrMapping/>
  </p:clrMapOvr>
  <p:transition advClick="0" advTm="1000">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wipe(down)">
                                      <p:cBhvr>
                                        <p:cTn id="7" dur="500"/>
                                        <p:tgtEl>
                                          <p:spTgt spid="8">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down)">
                                      <p:cBhvr>
                                        <p:cTn id="12" dur="500"/>
                                        <p:tgtEl>
                                          <p:spTgt spid="8">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
                                            <p:bg/>
                                          </p:spTgt>
                                        </p:tgtEl>
                                        <p:attrNameLst>
                                          <p:attrName>style.visibility</p:attrName>
                                        </p:attrNameLst>
                                      </p:cBhvr>
                                      <p:to>
                                        <p:strVal val="visible"/>
                                      </p:to>
                                    </p:set>
                                    <p:animEffect transition="in" filter="wipe(down)">
                                      <p:cBhvr>
                                        <p:cTn id="15" dur="500"/>
                                        <p:tgtEl>
                                          <p:spTgt spid="9">
                                            <p:bg/>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wipe(down)">
                                      <p:cBhvr>
                                        <p:cTn id="20" dur="500"/>
                                        <p:tgtEl>
                                          <p:spTgt spid="9">
                                            <p:txEl>
                                              <p:pRg st="0" end="0"/>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bg/>
                                          </p:spTgt>
                                        </p:tgtEl>
                                        <p:attrNameLst>
                                          <p:attrName>style.visibility</p:attrName>
                                        </p:attrNameLst>
                                      </p:cBhvr>
                                      <p:to>
                                        <p:strVal val="visible"/>
                                      </p:to>
                                    </p:set>
                                    <p:animEffect transition="in" filter="wipe(down)">
                                      <p:cBhvr>
                                        <p:cTn id="23" dur="500"/>
                                        <p:tgtEl>
                                          <p:spTgt spid="10">
                                            <p:bg/>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0">
                                            <p:txEl>
                                              <p:pRg st="0" end="0"/>
                                            </p:txEl>
                                          </p:spTgt>
                                        </p:tgtEl>
                                        <p:attrNameLst>
                                          <p:attrName>style.visibility</p:attrName>
                                        </p:attrNameLst>
                                      </p:cBhvr>
                                      <p:to>
                                        <p:strVal val="visible"/>
                                      </p:to>
                                    </p:set>
                                    <p:animEffect transition="in" filter="wipe(down)">
                                      <p:cBhvr>
                                        <p:cTn id="28" dur="500"/>
                                        <p:tgtEl>
                                          <p:spTgt spid="10">
                                            <p:txEl>
                                              <p:pRg st="0" end="0"/>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1">
                                            <p:bg/>
                                          </p:spTgt>
                                        </p:tgtEl>
                                        <p:attrNameLst>
                                          <p:attrName>style.visibility</p:attrName>
                                        </p:attrNameLst>
                                      </p:cBhvr>
                                      <p:to>
                                        <p:strVal val="visible"/>
                                      </p:to>
                                    </p:set>
                                    <p:animEffect transition="in" filter="wipe(down)">
                                      <p:cBhvr>
                                        <p:cTn id="31" dur="500"/>
                                        <p:tgtEl>
                                          <p:spTgt spid="11">
                                            <p:bg/>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1">
                                            <p:txEl>
                                              <p:pRg st="0" end="0"/>
                                            </p:txEl>
                                          </p:spTgt>
                                        </p:tgtEl>
                                        <p:attrNameLst>
                                          <p:attrName>style.visibility</p:attrName>
                                        </p:attrNameLst>
                                      </p:cBhvr>
                                      <p:to>
                                        <p:strVal val="visible"/>
                                      </p:to>
                                    </p:set>
                                    <p:animEffect transition="in" filter="wipe(down)">
                                      <p:cBhvr>
                                        <p:cTn id="36" dur="500"/>
                                        <p:tgtEl>
                                          <p:spTgt spid="11">
                                            <p:txEl>
                                              <p:pRg st="0" end="0"/>
                                            </p:txEl>
                                          </p:spTgt>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2">
                                            <p:bg/>
                                          </p:spTgt>
                                        </p:tgtEl>
                                        <p:attrNameLst>
                                          <p:attrName>style.visibility</p:attrName>
                                        </p:attrNameLst>
                                      </p:cBhvr>
                                      <p:to>
                                        <p:strVal val="visible"/>
                                      </p:to>
                                    </p:set>
                                    <p:animEffect transition="in" filter="wipe(down)">
                                      <p:cBhvr>
                                        <p:cTn id="39" dur="500"/>
                                        <p:tgtEl>
                                          <p:spTgt spid="12">
                                            <p:bg/>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2">
                                            <p:txEl>
                                              <p:pRg st="0" end="0"/>
                                            </p:txEl>
                                          </p:spTgt>
                                        </p:tgtEl>
                                        <p:attrNameLst>
                                          <p:attrName>style.visibility</p:attrName>
                                        </p:attrNameLst>
                                      </p:cBhvr>
                                      <p:to>
                                        <p:strVal val="visible"/>
                                      </p:to>
                                    </p:set>
                                    <p:animEffect transition="in" filter="wipe(down)">
                                      <p:cBhvr>
                                        <p:cTn id="44" dur="500"/>
                                        <p:tgtEl>
                                          <p:spTgt spid="12">
                                            <p:txEl>
                                              <p:pRg st="0" end="0"/>
                                            </p:txEl>
                                          </p:spTgt>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3">
                                            <p:bg/>
                                          </p:spTgt>
                                        </p:tgtEl>
                                        <p:attrNameLst>
                                          <p:attrName>style.visibility</p:attrName>
                                        </p:attrNameLst>
                                      </p:cBhvr>
                                      <p:to>
                                        <p:strVal val="visible"/>
                                      </p:to>
                                    </p:set>
                                    <p:animEffect transition="in" filter="wipe(down)">
                                      <p:cBhvr>
                                        <p:cTn id="47" dur="500"/>
                                        <p:tgtEl>
                                          <p:spTgt spid="13">
                                            <p:bg/>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3">
                                            <p:txEl>
                                              <p:pRg st="0" end="0"/>
                                            </p:txEl>
                                          </p:spTgt>
                                        </p:tgtEl>
                                        <p:attrNameLst>
                                          <p:attrName>style.visibility</p:attrName>
                                        </p:attrNameLst>
                                      </p:cBhvr>
                                      <p:to>
                                        <p:strVal val="visible"/>
                                      </p:to>
                                    </p:set>
                                    <p:animEffect transition="in" filter="wipe(down)">
                                      <p:cBhvr>
                                        <p:cTn id="52" dur="500"/>
                                        <p:tgtEl>
                                          <p:spTgt spid="13">
                                            <p:txEl>
                                              <p:pRg st="0" end="0"/>
                                            </p:txEl>
                                          </p:spTgt>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5">
                                            <p:bg/>
                                          </p:spTgt>
                                        </p:tgtEl>
                                        <p:attrNameLst>
                                          <p:attrName>style.visibility</p:attrName>
                                        </p:attrNameLst>
                                      </p:cBhvr>
                                      <p:to>
                                        <p:strVal val="visible"/>
                                      </p:to>
                                    </p:set>
                                    <p:animEffect transition="in" filter="wipe(down)">
                                      <p:cBhvr>
                                        <p:cTn id="55" dur="500"/>
                                        <p:tgtEl>
                                          <p:spTgt spid="15">
                                            <p:bg/>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5">
                                            <p:txEl>
                                              <p:pRg st="0" end="0"/>
                                            </p:txEl>
                                          </p:spTgt>
                                        </p:tgtEl>
                                        <p:attrNameLst>
                                          <p:attrName>style.visibility</p:attrName>
                                        </p:attrNameLst>
                                      </p:cBhvr>
                                      <p:to>
                                        <p:strVal val="visible"/>
                                      </p:to>
                                    </p:set>
                                    <p:animEffect transition="in" filter="wipe(down)">
                                      <p:cBhvr>
                                        <p:cTn id="60" dur="500"/>
                                        <p:tgtEl>
                                          <p:spTgt spid="15">
                                            <p:txEl>
                                              <p:pRg st="0" end="0"/>
                                            </p:txEl>
                                          </p:spTgt>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17">
                                            <p:bg/>
                                          </p:spTgt>
                                        </p:tgtEl>
                                        <p:attrNameLst>
                                          <p:attrName>style.visibility</p:attrName>
                                        </p:attrNameLst>
                                      </p:cBhvr>
                                      <p:to>
                                        <p:strVal val="visible"/>
                                      </p:to>
                                    </p:set>
                                    <p:animEffect transition="in" filter="wipe(down)">
                                      <p:cBhvr>
                                        <p:cTn id="63" dur="500"/>
                                        <p:tgtEl>
                                          <p:spTgt spid="17">
                                            <p:bg/>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17">
                                            <p:txEl>
                                              <p:pRg st="0" end="0"/>
                                            </p:txEl>
                                          </p:spTgt>
                                        </p:tgtEl>
                                        <p:attrNameLst>
                                          <p:attrName>style.visibility</p:attrName>
                                        </p:attrNameLst>
                                      </p:cBhvr>
                                      <p:to>
                                        <p:strVal val="visible"/>
                                      </p:to>
                                    </p:set>
                                    <p:animEffect transition="in" filter="wipe(down)">
                                      <p:cBhvr>
                                        <p:cTn id="68" dur="500"/>
                                        <p:tgtEl>
                                          <p:spTgt spid="17">
                                            <p:txEl>
                                              <p:pRg st="0" end="0"/>
                                            </p:txEl>
                                          </p:spTgt>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19">
                                            <p:bg/>
                                          </p:spTgt>
                                        </p:tgtEl>
                                        <p:attrNameLst>
                                          <p:attrName>style.visibility</p:attrName>
                                        </p:attrNameLst>
                                      </p:cBhvr>
                                      <p:to>
                                        <p:strVal val="visible"/>
                                      </p:to>
                                    </p:set>
                                    <p:animEffect transition="in" filter="wipe(down)">
                                      <p:cBhvr>
                                        <p:cTn id="71" dur="500"/>
                                        <p:tgtEl>
                                          <p:spTgt spid="19">
                                            <p:bg/>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19">
                                            <p:txEl>
                                              <p:pRg st="0" end="0"/>
                                            </p:txEl>
                                          </p:spTgt>
                                        </p:tgtEl>
                                        <p:attrNameLst>
                                          <p:attrName>style.visibility</p:attrName>
                                        </p:attrNameLst>
                                      </p:cBhvr>
                                      <p:to>
                                        <p:strVal val="visible"/>
                                      </p:to>
                                    </p:set>
                                    <p:animEffect transition="in" filter="wipe(down)">
                                      <p:cBhvr>
                                        <p:cTn id="76" dur="500"/>
                                        <p:tgtEl>
                                          <p:spTgt spid="19">
                                            <p:txEl>
                                              <p:pRg st="0" end="0"/>
                                            </p:txEl>
                                          </p:spTgt>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4">
                                            <p:bg/>
                                          </p:spTgt>
                                        </p:tgtEl>
                                        <p:attrNameLst>
                                          <p:attrName>style.visibility</p:attrName>
                                        </p:attrNameLst>
                                      </p:cBhvr>
                                      <p:to>
                                        <p:strVal val="visible"/>
                                      </p:to>
                                    </p:set>
                                    <p:animEffect transition="in" filter="wipe(down)">
                                      <p:cBhvr>
                                        <p:cTn id="79" dur="500"/>
                                        <p:tgtEl>
                                          <p:spTgt spid="14">
                                            <p:bg/>
                                          </p:spTgt>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4">
                                            <p:txEl>
                                              <p:pRg st="0" end="0"/>
                                            </p:txEl>
                                          </p:spTgt>
                                        </p:tgtEl>
                                        <p:attrNameLst>
                                          <p:attrName>style.visibility</p:attrName>
                                        </p:attrNameLst>
                                      </p:cBhvr>
                                      <p:to>
                                        <p:strVal val="visible"/>
                                      </p:to>
                                    </p:set>
                                    <p:animEffect transition="in" filter="wipe(down)">
                                      <p:cBhvr>
                                        <p:cTn id="84" dur="500"/>
                                        <p:tgtEl>
                                          <p:spTgt spid="14">
                                            <p:txEl>
                                              <p:pRg st="0" end="0"/>
                                            </p:txEl>
                                          </p:spTgt>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6">
                                            <p:bg/>
                                          </p:spTgt>
                                        </p:tgtEl>
                                        <p:attrNameLst>
                                          <p:attrName>style.visibility</p:attrName>
                                        </p:attrNameLst>
                                      </p:cBhvr>
                                      <p:to>
                                        <p:strVal val="visible"/>
                                      </p:to>
                                    </p:set>
                                    <p:animEffect transition="in" filter="wipe(down)">
                                      <p:cBhvr>
                                        <p:cTn id="87" dur="500"/>
                                        <p:tgtEl>
                                          <p:spTgt spid="16">
                                            <p:bg/>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16">
                                            <p:txEl>
                                              <p:pRg st="0" end="0"/>
                                            </p:txEl>
                                          </p:spTgt>
                                        </p:tgtEl>
                                        <p:attrNameLst>
                                          <p:attrName>style.visibility</p:attrName>
                                        </p:attrNameLst>
                                      </p:cBhvr>
                                      <p:to>
                                        <p:strVal val="visible"/>
                                      </p:to>
                                    </p:set>
                                    <p:animEffect transition="in" filter="wipe(down)">
                                      <p:cBhvr>
                                        <p:cTn id="9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P spid="9" grpId="0" build="p" animBg="1"/>
      <p:bldP spid="10" grpId="0" build="p" animBg="1"/>
      <p:bldP spid="11" grpId="0" build="p" animBg="1"/>
      <p:bldP spid="12" grpId="0" build="p" animBg="1"/>
      <p:bldP spid="13" grpId="0" build="p" animBg="1"/>
      <p:bldP spid="15" grpId="0" build="p" animBg="1"/>
      <p:bldP spid="17" grpId="0" build="p" animBg="1"/>
      <p:bldP spid="19" grpId="0" build="p" animBg="1"/>
      <p:bldP spid="14" grpId="0" build="p" animBg="1"/>
      <p:bldP spid="16" grpId="0"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2" name="Picture 1" descr="transparent"/>
          <p:cNvPicPr/>
          <p:nvPr/>
        </p:nvPicPr>
        <p:blipFill>
          <a:blip r:embed="rId2"/>
          <a:srcRect/>
          <a:stretch>
            <a:fillRect/>
          </a:stretch>
        </p:blipFill>
        <p:spPr bwMode="auto">
          <a:xfrm>
            <a:off x="0" y="2590800"/>
            <a:ext cx="9144000" cy="3733800"/>
          </a:xfrm>
          <a:prstGeom prst="rect">
            <a:avLst/>
          </a:prstGeom>
          <a:ln>
            <a:noFill/>
          </a:ln>
          <a:effectLst>
            <a:softEdge rad="112500"/>
          </a:effectLst>
        </p:spPr>
      </p:pic>
      <p:sp>
        <p:nvSpPr>
          <p:cNvPr id="3" name="TextBox 2"/>
          <p:cNvSpPr txBox="1"/>
          <p:nvPr/>
        </p:nvSpPr>
        <p:spPr>
          <a:xfrm>
            <a:off x="1524000" y="685800"/>
            <a:ext cx="6591869" cy="769441"/>
          </a:xfrm>
          <a:prstGeom prst="rect">
            <a:avLst/>
          </a:prstGeom>
          <a:noFill/>
        </p:spPr>
        <p:txBody>
          <a:bodyPr wrap="none" rtlCol="0">
            <a:spAutoFit/>
          </a:bodyPr>
          <a:lstStyle/>
          <a:p>
            <a:r>
              <a:rPr lang="en-US" sz="4400" b="1" i="1" u="sng" dirty="0" smtClean="0">
                <a:solidFill>
                  <a:schemeClr val="bg1"/>
                </a:solidFill>
                <a:latin typeface="Algerian" pitchFamily="82" charset="0"/>
              </a:rPr>
              <a:t>Transparent  Naming </a:t>
            </a:r>
            <a:endParaRPr lang="en-US" sz="4400" b="1" i="1" u="sng" dirty="0">
              <a:solidFill>
                <a:schemeClr val="bg1"/>
              </a:solidFill>
              <a:latin typeface="Algerian" pitchFamily="82" charset="0"/>
            </a:endParaRPr>
          </a:p>
        </p:txBody>
      </p:sp>
    </p:spTree>
  </p:cSld>
  <p:clrMapOvr>
    <a:masterClrMapping/>
  </p:clrMapOvr>
  <p:transition>
    <p:pull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6863417"/>
          </a:xfrm>
          <a:prstGeom prst="rect">
            <a:avLst/>
          </a:prstGeom>
          <a:blipFill>
            <a:blip r:embed="rId2"/>
            <a:tile tx="0" ty="0" sx="100000" sy="100000" flip="none" algn="tl"/>
          </a:blipFill>
        </p:spPr>
        <p:txBody>
          <a:bodyPr wrap="square" rtlCol="0">
            <a:spAutoFit/>
          </a:bodyPr>
          <a:lstStyle/>
          <a:p>
            <a:r>
              <a:rPr lang="en-IN" sz="2000" b="1" u="sng" dirty="0" smtClean="0"/>
              <a:t>Transparent naming maintains an identity</a:t>
            </a:r>
            <a:r>
              <a:rPr lang="en-IN" sz="2000" dirty="0" smtClean="0"/>
              <a:t> between the Alluxio namespace and the underlying storage system namespace.</a:t>
            </a:r>
            <a:endParaRPr lang="en-US" sz="2000" dirty="0" smtClean="0"/>
          </a:p>
          <a:p>
            <a:r>
              <a:rPr lang="en-IN" sz="2000" dirty="0" smtClean="0"/>
              <a:t> </a:t>
            </a:r>
            <a:endParaRPr lang="en-US" sz="2000" dirty="0" smtClean="0"/>
          </a:p>
          <a:p>
            <a:r>
              <a:rPr lang="en-IN" sz="2000" dirty="0" smtClean="0"/>
              <a:t>When a user creates objects in the Alluxio namespace, </a:t>
            </a:r>
            <a:r>
              <a:rPr lang="en-IN" sz="2000" b="1" u="sng" dirty="0" smtClean="0"/>
              <a:t>they can choose whether these objects should be persisted in the underlying storage system</a:t>
            </a:r>
            <a:r>
              <a:rPr lang="en-IN" sz="2000" dirty="0" smtClean="0"/>
              <a:t>. For objects that are persisted, Alluxio </a:t>
            </a:r>
            <a:r>
              <a:rPr lang="en-IN" sz="2000" b="1" u="sng" dirty="0" smtClean="0"/>
              <a:t>preserve the object paths</a:t>
            </a:r>
            <a:r>
              <a:rPr lang="en-IN" sz="2000" dirty="0" smtClean="0"/>
              <a:t>, relative to the underlying storage system directory in which Alluxio objects are stored.</a:t>
            </a:r>
          </a:p>
          <a:p>
            <a:endParaRPr lang="en-IN" sz="2000" dirty="0" smtClean="0"/>
          </a:p>
          <a:p>
            <a:r>
              <a:rPr lang="en-IN" sz="2000" dirty="0" smtClean="0"/>
              <a:t> For instance, if a user creates a top-level directory Users with subdirectories Alice and Bob, </a:t>
            </a:r>
            <a:r>
              <a:rPr lang="en-IN" sz="2000" b="1" u="sng" dirty="0" smtClean="0"/>
              <a:t>the directory structure and naming is preserved in the underlying storage system </a:t>
            </a:r>
            <a:r>
              <a:rPr lang="en-IN" sz="2000" dirty="0" smtClean="0"/>
              <a:t>(e.g. HDFS or S3). Similarly, when a user renames or deletes a persisted object in the Alluxio namespace, it is renamed or deleted in the underlying storage system.</a:t>
            </a:r>
          </a:p>
          <a:p>
            <a:endParaRPr lang="en-US" sz="2000" dirty="0" smtClean="0"/>
          </a:p>
          <a:p>
            <a:r>
              <a:rPr lang="en-IN" sz="2000" dirty="0" smtClean="0"/>
              <a:t>Furthermore</a:t>
            </a:r>
            <a:r>
              <a:rPr lang="en-IN" sz="2000" b="1" u="sng" dirty="0" smtClean="0"/>
              <a:t>, Alluxio transparently discovers content present in the underlying storage system which was not created through Alluxio</a:t>
            </a:r>
            <a:r>
              <a:rPr lang="en-IN" sz="2000" dirty="0" smtClean="0"/>
              <a:t>. For instance, if the underlying storage system contains a directory Data with files Reports and Sales, all of which were not created through Alluxio, </a:t>
            </a:r>
            <a:r>
              <a:rPr lang="en-IN" sz="2000" b="1" u="sng" dirty="0" smtClean="0"/>
              <a:t>their metadata will be loaded into Alluxio </a:t>
            </a:r>
            <a:r>
              <a:rPr lang="en-IN" sz="2000" dirty="0" smtClean="0"/>
              <a:t>the first time they are accessed (e.g. when a user requests to open a file). The data of file is not loaded to Alluxio during this process. </a:t>
            </a:r>
            <a:r>
              <a:rPr lang="en-IN" sz="2000" b="1" u="sng" dirty="0" smtClean="0"/>
              <a:t>To load the data into Alluxio, one can read the data using </a:t>
            </a:r>
            <a:r>
              <a:rPr lang="en-IN" sz="2000" b="1" u="sng" dirty="0" err="1" smtClean="0"/>
              <a:t>FileInStream</a:t>
            </a:r>
            <a:r>
              <a:rPr lang="en-IN" sz="2000" b="1" u="sng" dirty="0" smtClean="0"/>
              <a:t> or use the load command of the Alluxio shell.</a:t>
            </a:r>
            <a:endParaRPr lang="en-US" sz="2000" b="1" u="sng" dirty="0" smtClean="0"/>
          </a:p>
          <a:p>
            <a:endParaRPr lang="en-US" sz="2000" dirty="0"/>
          </a:p>
        </p:txBody>
      </p:sp>
    </p:spTree>
  </p:cSld>
  <p:clrMapOvr>
    <a:masterClrMapping/>
  </p:clrMapOvr>
  <p:transition>
    <p:pull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2" name="Picture 1" descr="screenshot_unified 2.png"/>
          <p:cNvPicPr>
            <a:picLocks noChangeAspect="1"/>
          </p:cNvPicPr>
          <p:nvPr/>
        </p:nvPicPr>
        <p:blipFill>
          <a:blip r:embed="rId2"/>
          <a:stretch>
            <a:fillRect/>
          </a:stretch>
        </p:blipFill>
        <p:spPr>
          <a:xfrm>
            <a:off x="0" y="2362200"/>
            <a:ext cx="9144000" cy="3953883"/>
          </a:xfrm>
          <a:prstGeom prst="rect">
            <a:avLst/>
          </a:prstGeom>
          <a:ln>
            <a:noFill/>
          </a:ln>
          <a:effectLst>
            <a:softEdge rad="112500"/>
          </a:effectLst>
        </p:spPr>
      </p:pic>
      <p:sp>
        <p:nvSpPr>
          <p:cNvPr id="3" name="TextBox 2"/>
          <p:cNvSpPr txBox="1"/>
          <p:nvPr/>
        </p:nvSpPr>
        <p:spPr>
          <a:xfrm>
            <a:off x="2133600" y="762000"/>
            <a:ext cx="5399235" cy="707886"/>
          </a:xfrm>
          <a:prstGeom prst="rect">
            <a:avLst/>
          </a:prstGeom>
          <a:noFill/>
        </p:spPr>
        <p:txBody>
          <a:bodyPr wrap="none" rtlCol="0">
            <a:spAutoFit/>
          </a:bodyPr>
          <a:lstStyle/>
          <a:p>
            <a:r>
              <a:rPr lang="en-US" sz="4000" b="1" i="1" u="sng" dirty="0" smtClean="0">
                <a:solidFill>
                  <a:schemeClr val="bg1"/>
                </a:solidFill>
                <a:latin typeface="Algerian" pitchFamily="82" charset="0"/>
              </a:rPr>
              <a:t>UNIFIED   NAMESPACE</a:t>
            </a:r>
            <a:endParaRPr lang="en-US" sz="4000" b="1" i="1" u="sng" dirty="0">
              <a:solidFill>
                <a:schemeClr val="bg1"/>
              </a:solidFill>
              <a:latin typeface="Algerian" pitchFamily="82" charset="0"/>
            </a:endParaRPr>
          </a:p>
        </p:txBody>
      </p:sp>
    </p:spTree>
  </p:cSld>
  <p:clrMapOvr>
    <a:masterClrMapping/>
  </p:clrMapOvr>
  <p:transition>
    <p:pull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304800" y="457200"/>
            <a:ext cx="8458200" cy="6186309"/>
          </a:xfrm>
          <a:prstGeom prst="rect">
            <a:avLst/>
          </a:prstGeom>
          <a:noFill/>
        </p:spPr>
        <p:txBody>
          <a:bodyPr wrap="square" rtlCol="0">
            <a:spAutoFit/>
          </a:bodyPr>
          <a:lstStyle/>
          <a:p>
            <a:r>
              <a:rPr lang="en-IN" sz="2200" b="1" dirty="0" smtClean="0"/>
              <a:t>A namespace uniquely identifies a set of names so that there is no ambiguity when objects having different origins but the same names are mixed together.</a:t>
            </a:r>
          </a:p>
          <a:p>
            <a:endParaRPr lang="en-IN" sz="2200" dirty="0" smtClean="0"/>
          </a:p>
          <a:p>
            <a:r>
              <a:rPr lang="en-IN" sz="2200" b="1" dirty="0" smtClean="0"/>
              <a:t>Storing, accessing, and managing data </a:t>
            </a:r>
            <a:r>
              <a:rPr lang="en-IN" sz="2200" dirty="0" smtClean="0"/>
              <a:t>at scale is an increasingly common challenge, rooted in the fact that data typically spans multiple storage systems with different interfaces and independent namespaces.</a:t>
            </a:r>
          </a:p>
          <a:p>
            <a:endParaRPr lang="en-IN" sz="2200" dirty="0" smtClean="0"/>
          </a:p>
          <a:p>
            <a:r>
              <a:rPr lang="en-IN" sz="2200" dirty="0" smtClean="0"/>
              <a:t> To address this challenge, Alluxio provides a unified namespace, a </a:t>
            </a:r>
            <a:r>
              <a:rPr lang="en-IN" sz="2200" b="1" dirty="0" smtClean="0"/>
              <a:t>feature that greatly simplifies data management at scale by making it possible to interact with different storage systems using the same namespace and interface.</a:t>
            </a:r>
          </a:p>
          <a:p>
            <a:endParaRPr lang="en-IN" sz="2200" dirty="0" smtClean="0"/>
          </a:p>
          <a:p>
            <a:r>
              <a:rPr lang="en-IN" sz="2200" dirty="0" smtClean="0"/>
              <a:t>Similar to how a local workstation allows applications to use the same interface to access different devices (such hard disks or USB drives), </a:t>
            </a:r>
            <a:r>
              <a:rPr lang="en-IN" sz="2200" b="1" dirty="0" smtClean="0"/>
              <a:t>Alluxio allows distributed applications to use the same interface to access different types of distributed storage systems </a:t>
            </a:r>
            <a:r>
              <a:rPr lang="en-IN" sz="2200" dirty="0" smtClean="0"/>
              <a:t>(such as S3 or HDFS).</a:t>
            </a:r>
          </a:p>
        </p:txBody>
      </p:sp>
    </p:spTree>
  </p:cSld>
  <p:clrMapOvr>
    <a:masterClrMapping/>
  </p:clrMapOvr>
  <p:transition>
    <p:pull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descr="alluxiodiagram-adapter-sitestyle2x-1.png"/>
          <p:cNvPicPr>
            <a:picLocks noChangeAspect="1"/>
          </p:cNvPicPr>
          <p:nvPr/>
        </p:nvPicPr>
        <p:blipFill>
          <a:blip r:embed="rId3"/>
          <a:stretch>
            <a:fillRect/>
          </a:stretch>
        </p:blipFill>
        <p:spPr>
          <a:xfrm>
            <a:off x="0" y="2286000"/>
            <a:ext cx="9144000" cy="4095750"/>
          </a:xfrm>
          <a:prstGeom prst="rect">
            <a:avLst/>
          </a:prstGeom>
          <a:ln>
            <a:noFill/>
          </a:ln>
          <a:effectLst>
            <a:softEdge rad="112500"/>
          </a:effectLst>
        </p:spPr>
      </p:pic>
      <p:sp>
        <p:nvSpPr>
          <p:cNvPr id="3" name="TextBox 2"/>
          <p:cNvSpPr txBox="1"/>
          <p:nvPr/>
        </p:nvSpPr>
        <p:spPr>
          <a:xfrm>
            <a:off x="152400" y="228600"/>
            <a:ext cx="8763000" cy="1815882"/>
          </a:xfrm>
          <a:prstGeom prst="rect">
            <a:avLst/>
          </a:prstGeom>
          <a:noFill/>
        </p:spPr>
        <p:txBody>
          <a:bodyPr wrap="square" rtlCol="0">
            <a:spAutoFit/>
          </a:bodyPr>
          <a:lstStyle/>
          <a:p>
            <a:r>
              <a:rPr lang="en-IN" sz="2800" dirty="0" smtClean="0">
                <a:latin typeface="Britannic Bold" pitchFamily="34" charset="0"/>
              </a:rPr>
              <a:t>With </a:t>
            </a:r>
            <a:r>
              <a:rPr lang="en-IN" sz="2800" dirty="0" err="1" smtClean="0">
                <a:latin typeface="Britannic Bold" pitchFamily="34" charset="0"/>
              </a:rPr>
              <a:t>Alluxio’s</a:t>
            </a:r>
            <a:r>
              <a:rPr lang="en-IN" sz="2800" dirty="0" smtClean="0">
                <a:latin typeface="Britannic Bold" pitchFamily="34" charset="0"/>
              </a:rPr>
              <a:t> unified namespace, applications simply communicate with Alluxio and Alluxio manages the communication with the different underlying storage systems on applications’ behalf</a:t>
            </a:r>
            <a:r>
              <a:rPr lang="en-IN" sz="2800" dirty="0" smtClean="0"/>
              <a:t>.</a:t>
            </a:r>
            <a:endParaRPr lang="en-US" sz="2800" dirty="0"/>
          </a:p>
        </p:txBody>
      </p:sp>
    </p:spTree>
  </p:cSld>
  <p:clrMapOvr>
    <a:masterClrMapping/>
  </p:clrMapOvr>
  <p:transition>
    <p:pull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2" name="Rectangle 1"/>
          <p:cNvSpPr/>
          <p:nvPr/>
        </p:nvSpPr>
        <p:spPr>
          <a:xfrm>
            <a:off x="1295400" y="1752600"/>
            <a:ext cx="2743200" cy="838200"/>
          </a:xfrm>
          <a:prstGeom prst="rect">
            <a:avLst/>
          </a:prstGeom>
          <a:blipFill>
            <a:blip r:embed="rId2"/>
            <a:tile tx="0" ty="0" sx="100000" sy="100000" flip="none" algn="tl"/>
          </a:blipFill>
          <a:ln w="34925">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1">
                    <a:lumMod val="95000"/>
                    <a:lumOff val="5000"/>
                  </a:schemeClr>
                </a:solidFill>
              </a:rPr>
              <a:t>APPLICATION</a:t>
            </a:r>
            <a:endParaRPr lang="en-US" sz="3600" b="1" dirty="0">
              <a:solidFill>
                <a:schemeClr val="tx1">
                  <a:lumMod val="95000"/>
                  <a:lumOff val="5000"/>
                </a:schemeClr>
              </a:solidFill>
            </a:endParaRPr>
          </a:p>
        </p:txBody>
      </p:sp>
      <p:sp>
        <p:nvSpPr>
          <p:cNvPr id="3" name="Rectangle 2"/>
          <p:cNvSpPr/>
          <p:nvPr/>
        </p:nvSpPr>
        <p:spPr>
          <a:xfrm>
            <a:off x="1295400" y="3429000"/>
            <a:ext cx="2743200" cy="838200"/>
          </a:xfrm>
          <a:prstGeom prst="rect">
            <a:avLst/>
          </a:prstGeom>
          <a:blipFill>
            <a:blip r:embed="rId2"/>
            <a:tile tx="0" ty="0" sx="100000" sy="100000" flip="none" algn="tl"/>
          </a:blip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1">
                    <a:lumMod val="95000"/>
                    <a:lumOff val="5000"/>
                  </a:schemeClr>
                </a:solidFill>
              </a:rPr>
              <a:t>ALLUXIO</a:t>
            </a:r>
            <a:endParaRPr lang="en-US" sz="3600" b="1" dirty="0">
              <a:solidFill>
                <a:schemeClr val="tx1">
                  <a:lumMod val="95000"/>
                  <a:lumOff val="5000"/>
                </a:schemeClr>
              </a:solidFill>
            </a:endParaRPr>
          </a:p>
        </p:txBody>
      </p:sp>
      <p:sp>
        <p:nvSpPr>
          <p:cNvPr id="4" name="Rectangle 3"/>
          <p:cNvSpPr/>
          <p:nvPr/>
        </p:nvSpPr>
        <p:spPr>
          <a:xfrm>
            <a:off x="1295400" y="5257800"/>
            <a:ext cx="2743200" cy="838200"/>
          </a:xfrm>
          <a:prstGeom prst="rect">
            <a:avLst/>
          </a:prstGeom>
          <a:blipFill>
            <a:blip r:embed="rId2"/>
            <a:tile tx="0" ty="0" sx="100000" sy="100000" flip="none" algn="tl"/>
          </a:blip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lumMod val="95000"/>
                    <a:lumOff val="5000"/>
                  </a:schemeClr>
                </a:solidFill>
              </a:rPr>
              <a:t>PHYSICAL  STORAGE</a:t>
            </a:r>
            <a:endParaRPr lang="en-US" sz="3200" b="1" dirty="0">
              <a:solidFill>
                <a:schemeClr val="tx1">
                  <a:lumMod val="95000"/>
                  <a:lumOff val="5000"/>
                </a:schemeClr>
              </a:solidFill>
            </a:endParaRPr>
          </a:p>
        </p:txBody>
      </p:sp>
      <p:sp>
        <p:nvSpPr>
          <p:cNvPr id="5" name="Oval 4"/>
          <p:cNvSpPr/>
          <p:nvPr/>
        </p:nvSpPr>
        <p:spPr>
          <a:xfrm>
            <a:off x="5867400" y="3429000"/>
            <a:ext cx="1676400" cy="609600"/>
          </a:xfrm>
          <a:prstGeom prst="ellipse">
            <a:avLst/>
          </a:prstGeom>
          <a:blipFill>
            <a:blip r:embed="rId3"/>
            <a:tile tx="0" ty="0" sx="100000" sy="100000" flip="none" algn="tl"/>
          </a:blip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SSD</a:t>
            </a:r>
            <a:endParaRPr lang="en-US" sz="3600" dirty="0"/>
          </a:p>
        </p:txBody>
      </p:sp>
      <p:sp>
        <p:nvSpPr>
          <p:cNvPr id="6" name="Oval 5"/>
          <p:cNvSpPr/>
          <p:nvPr/>
        </p:nvSpPr>
        <p:spPr>
          <a:xfrm>
            <a:off x="5791200" y="2590800"/>
            <a:ext cx="1676400" cy="609600"/>
          </a:xfrm>
          <a:prstGeom prst="ellipse">
            <a:avLst/>
          </a:prstGeom>
          <a:blipFill>
            <a:blip r:embed="rId3"/>
            <a:tile tx="0" ty="0" sx="100000" sy="100000" flip="none" algn="tl"/>
          </a:blip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t>RAM</a:t>
            </a:r>
            <a:endParaRPr lang="en-US" sz="3200" b="1" dirty="0"/>
          </a:p>
        </p:txBody>
      </p:sp>
      <p:sp>
        <p:nvSpPr>
          <p:cNvPr id="7" name="Oval 6"/>
          <p:cNvSpPr/>
          <p:nvPr/>
        </p:nvSpPr>
        <p:spPr>
          <a:xfrm>
            <a:off x="5867400" y="4343400"/>
            <a:ext cx="1676400" cy="609600"/>
          </a:xfrm>
          <a:prstGeom prst="ellipse">
            <a:avLst/>
          </a:prstGeom>
          <a:blipFill>
            <a:blip r:embed="rId3"/>
            <a:tile tx="0" ty="0" sx="100000" sy="100000" flip="none" algn="tl"/>
          </a:blip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DISK</a:t>
            </a:r>
            <a:endParaRPr lang="en-US" sz="3600" dirty="0"/>
          </a:p>
        </p:txBody>
      </p:sp>
      <p:cxnSp>
        <p:nvCxnSpPr>
          <p:cNvPr id="28" name="Straight Arrow Connector 27"/>
          <p:cNvCxnSpPr/>
          <p:nvPr/>
        </p:nvCxnSpPr>
        <p:spPr>
          <a:xfrm flipV="1">
            <a:off x="3657600" y="2895600"/>
            <a:ext cx="2362200" cy="8382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9" name="Straight Arrow Connector 28"/>
          <p:cNvCxnSpPr/>
          <p:nvPr/>
        </p:nvCxnSpPr>
        <p:spPr>
          <a:xfrm>
            <a:off x="3657600" y="3733800"/>
            <a:ext cx="2438400" cy="158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30" name="Straight Arrow Connector 29"/>
          <p:cNvCxnSpPr/>
          <p:nvPr/>
        </p:nvCxnSpPr>
        <p:spPr>
          <a:xfrm>
            <a:off x="3581400" y="3733800"/>
            <a:ext cx="2438400" cy="9144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1" name="TextBox 10"/>
          <p:cNvSpPr txBox="1"/>
          <p:nvPr/>
        </p:nvSpPr>
        <p:spPr>
          <a:xfrm>
            <a:off x="2438400" y="457200"/>
            <a:ext cx="4323620" cy="707886"/>
          </a:xfrm>
          <a:prstGeom prst="rect">
            <a:avLst/>
          </a:prstGeom>
          <a:noFill/>
        </p:spPr>
        <p:txBody>
          <a:bodyPr wrap="none" rtlCol="0">
            <a:spAutoFit/>
          </a:bodyPr>
          <a:lstStyle/>
          <a:p>
            <a:r>
              <a:rPr lang="en-US" sz="4000" b="1" i="1" u="sng" dirty="0" smtClean="0">
                <a:solidFill>
                  <a:schemeClr val="bg1"/>
                </a:solidFill>
                <a:latin typeface="Algerian" pitchFamily="82" charset="0"/>
              </a:rPr>
              <a:t>TIERED STORAGE</a:t>
            </a:r>
            <a:endParaRPr lang="en-US" sz="4000" b="1" i="1" u="sng" dirty="0">
              <a:solidFill>
                <a:schemeClr val="bg1"/>
              </a:solidFill>
              <a:latin typeface="Algerian" pitchFamily="82" charset="0"/>
            </a:endParaRPr>
          </a:p>
        </p:txBody>
      </p:sp>
    </p:spTree>
  </p:cSld>
  <p:clrMapOvr>
    <a:masterClrMapping/>
  </p:clrMapOvr>
  <p:transition>
    <p:pull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655564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lumMod val="95000"/>
                  <a:lumOff val="5000"/>
                </a:schemeClr>
              </a:solidFill>
              <a:effectLst/>
              <a:latin typeface="Arial" pitchFamily="34"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lumMod val="95000"/>
                    <a:lumOff val="5000"/>
                  </a:schemeClr>
                </a:solidFill>
                <a:effectLst/>
                <a:latin typeface="Arial" pitchFamily="34" charset="0"/>
                <a:ea typeface="Times New Roman" pitchFamily="18" charset="0"/>
                <a:cs typeface="Arial" pitchFamily="34" charset="0"/>
              </a:rPr>
              <a:t>It is a </a:t>
            </a:r>
            <a:r>
              <a:rPr kumimoji="0" lang="en-US" sz="2000" b="1" i="0" u="none" strike="noStrike" cap="none" normalizeH="0" baseline="0" dirty="0" smtClean="0">
                <a:ln>
                  <a:noFill/>
                </a:ln>
                <a:solidFill>
                  <a:schemeClr val="tx1">
                    <a:lumMod val="95000"/>
                    <a:lumOff val="5000"/>
                  </a:schemeClr>
                </a:solidFill>
                <a:effectLst/>
                <a:latin typeface="Arial" pitchFamily="34" charset="0"/>
                <a:ea typeface="Times New Roman" pitchFamily="18" charset="0"/>
                <a:cs typeface="Arial" pitchFamily="34" charset="0"/>
              </a:rPr>
              <a:t>storage</a:t>
            </a:r>
            <a:r>
              <a:rPr kumimoji="0" lang="en-US" sz="2000" b="0" i="0" u="none" strike="noStrike" cap="none" normalizeH="0" baseline="0" dirty="0" smtClean="0">
                <a:ln>
                  <a:noFill/>
                </a:ln>
                <a:solidFill>
                  <a:schemeClr val="tx1">
                    <a:lumMod val="95000"/>
                    <a:lumOff val="5000"/>
                  </a:schemeClr>
                </a:solidFill>
                <a:effectLst/>
                <a:latin typeface="Arial" pitchFamily="34" charset="0"/>
                <a:ea typeface="Times New Roman" pitchFamily="18" charset="0"/>
                <a:cs typeface="Arial" pitchFamily="34" charset="0"/>
              </a:rPr>
              <a:t> networking method where data is stored on various types of media based on performance, availability and recovery requirements.</a:t>
            </a:r>
            <a:br>
              <a:rPr kumimoji="0" lang="en-US" sz="2000" b="0" i="0" u="none" strike="noStrike" cap="none" normalizeH="0" baseline="0" dirty="0" smtClean="0">
                <a:ln>
                  <a:noFill/>
                </a:ln>
                <a:solidFill>
                  <a:schemeClr val="tx1">
                    <a:lumMod val="95000"/>
                    <a:lumOff val="5000"/>
                  </a:schemeClr>
                </a:solidFill>
                <a:effectLst/>
                <a:latin typeface="Arial" pitchFamily="34" charset="0"/>
                <a:ea typeface="Times New Roman" pitchFamily="18" charset="0"/>
                <a:cs typeface="Arial" pitchFamily="34" charset="0"/>
              </a:rPr>
            </a:br>
            <a:endParaRPr kumimoji="0" lang="en-US" sz="2000" b="0" i="0" u="none" strike="noStrike" cap="none" normalizeH="0" baseline="0" dirty="0" smtClean="0">
              <a:ln>
                <a:noFill/>
              </a:ln>
              <a:solidFill>
                <a:schemeClr val="tx1">
                  <a:lumMod val="95000"/>
                  <a:lumOff val="5000"/>
                </a:schemeClr>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lumMod val="95000"/>
                    <a:lumOff val="5000"/>
                  </a:schemeClr>
                </a:solidFill>
                <a:effectLst/>
                <a:latin typeface="Helvetica" charset="0"/>
                <a:ea typeface="Times New Roman" pitchFamily="18" charset="0"/>
                <a:cs typeface="Arial" pitchFamily="34" charset="0"/>
              </a:rPr>
              <a:t>SSD-solid state drives which are fast drives. SSD are very expensive.</a:t>
            </a:r>
            <a:endParaRPr kumimoji="0" lang="en-US" sz="2000" b="0" i="0" u="none" strike="noStrike" cap="none" normalizeH="0" baseline="0" dirty="0" smtClean="0">
              <a:ln>
                <a:noFill/>
              </a:ln>
              <a:solidFill>
                <a:schemeClr val="tx1">
                  <a:lumMod val="95000"/>
                  <a:lumOff val="5000"/>
                </a:schemeClr>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lumMod val="95000"/>
                    <a:lumOff val="5000"/>
                  </a:schemeClr>
                </a:solidFill>
                <a:effectLst/>
                <a:latin typeface="Helvetica" charset="0"/>
                <a:ea typeface="Times New Roman" pitchFamily="18" charset="0"/>
                <a:cs typeface="Arial" pitchFamily="34" charset="0"/>
              </a:rPr>
              <a:t>Disks means hard disk drives which are slow drives. These are cheap.</a:t>
            </a: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smtClean="0">
              <a:solidFill>
                <a:schemeClr val="tx1">
                  <a:lumMod val="95000"/>
                  <a:lumOff val="5000"/>
                </a:schemeClr>
              </a:solidFill>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lumMod val="95000"/>
                  <a:lumOff val="5000"/>
                </a:schemeClr>
              </a:solidFill>
              <a:effectLst/>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smtClean="0">
              <a:solidFill>
                <a:schemeClr val="tx1">
                  <a:lumMod val="95000"/>
                  <a:lumOff val="5000"/>
                </a:schemeClr>
              </a:solidFill>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lumMod val="95000"/>
                  <a:lumOff val="5000"/>
                </a:schemeClr>
              </a:solidFill>
              <a:effectLst/>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smtClean="0">
              <a:solidFill>
                <a:schemeClr val="tx1">
                  <a:lumMod val="95000"/>
                  <a:lumOff val="5000"/>
                </a:schemeClr>
              </a:solidFill>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lumMod val="95000"/>
                  <a:lumOff val="5000"/>
                </a:schemeClr>
              </a:solidFill>
              <a:effectLst/>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lumMod val="95000"/>
                  <a:lumOff val="5000"/>
                </a:schemeClr>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lumMod val="95000"/>
                    <a:lumOff val="5000"/>
                  </a:schemeClr>
                </a:solidFill>
                <a:effectLst/>
                <a:latin typeface="Helvetica" charset="0"/>
                <a:ea typeface="Times New Roman" pitchFamily="18" charset="0"/>
                <a:cs typeface="Arial" pitchFamily="34" charset="0"/>
              </a:rPr>
              <a:t> Tiered storage policies place the </a:t>
            </a:r>
            <a:r>
              <a:rPr kumimoji="0" lang="en-US" sz="2000" b="1" i="0" u="none" strike="noStrike" cap="none" normalizeH="0" baseline="0" dirty="0" smtClean="0">
                <a:ln>
                  <a:noFill/>
                </a:ln>
                <a:solidFill>
                  <a:schemeClr val="tx1">
                    <a:lumMod val="95000"/>
                    <a:lumOff val="5000"/>
                  </a:schemeClr>
                </a:solidFill>
                <a:effectLst/>
                <a:latin typeface="Helvetica" charset="0"/>
                <a:ea typeface="Times New Roman" pitchFamily="18" charset="0"/>
                <a:cs typeface="Arial" pitchFamily="34" charset="0"/>
              </a:rPr>
              <a:t>most frequently accessed data on the highest performing </a:t>
            </a:r>
            <a:r>
              <a:rPr kumimoji="0" lang="en-US" sz="2000" b="1" i="0" u="none" strike="noStrike" cap="none" normalizeH="0" baseline="0" dirty="0" smtClean="0">
                <a:ln>
                  <a:noFill/>
                </a:ln>
                <a:solidFill>
                  <a:schemeClr val="tx1">
                    <a:lumMod val="95000"/>
                    <a:lumOff val="5000"/>
                  </a:schemeClr>
                </a:solidFill>
                <a:effectLst/>
                <a:latin typeface="Helvetica" charset="0"/>
                <a:ea typeface="Times New Roman" pitchFamily="18" charset="0"/>
                <a:cs typeface="Arial" pitchFamily="34" charset="0"/>
                <a:hlinkClick r:id="rId3"/>
              </a:rPr>
              <a:t>storage</a:t>
            </a:r>
            <a:r>
              <a:rPr kumimoji="0" lang="en-US" sz="2000" b="1" i="0" u="none" strike="noStrike" cap="none" normalizeH="0" baseline="0" dirty="0" smtClean="0">
                <a:ln>
                  <a:noFill/>
                </a:ln>
                <a:solidFill>
                  <a:schemeClr val="tx1">
                    <a:lumMod val="95000"/>
                    <a:lumOff val="5000"/>
                  </a:schemeClr>
                </a:solidFill>
                <a:effectLst/>
                <a:latin typeface="Helvetica" charset="0"/>
                <a:ea typeface="Times New Roman" pitchFamily="18" charset="0"/>
                <a:cs typeface="Arial"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lumMod val="95000"/>
                    <a:lumOff val="5000"/>
                  </a:schemeClr>
                </a:solidFill>
                <a:effectLst/>
                <a:latin typeface="Helvetica" charset="0"/>
                <a:ea typeface="Times New Roman" pitchFamily="18" charset="0"/>
                <a:cs typeface="Arial" pitchFamily="34" charset="0"/>
              </a:rPr>
              <a:t>Rarely accessed data goes on low-performance</a:t>
            </a:r>
            <a:r>
              <a:rPr kumimoji="0" lang="en-US" sz="2000" b="0" i="0" u="none" strike="noStrike" cap="none" normalizeH="0" baseline="0" dirty="0" smtClean="0">
                <a:ln>
                  <a:noFill/>
                </a:ln>
                <a:solidFill>
                  <a:schemeClr val="tx1">
                    <a:lumMod val="95000"/>
                    <a:lumOff val="5000"/>
                  </a:schemeClr>
                </a:solidFill>
                <a:effectLst/>
                <a:latin typeface="Helvetica" charset="0"/>
                <a:ea typeface="Times New Roman" pitchFamily="18" charset="0"/>
                <a:cs typeface="Arial" pitchFamily="34" charset="0"/>
              </a:rPr>
              <a:t>, cheaper storage.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lumMod val="95000"/>
                  <a:lumOff val="5000"/>
                </a:schemeClr>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lumMod val="95000"/>
                    <a:lumOff val="5000"/>
                  </a:schemeClr>
                </a:solidFill>
                <a:effectLst/>
                <a:latin typeface="Helvetica" charset="0"/>
                <a:ea typeface="Times New Roman" pitchFamily="18" charset="0"/>
                <a:cs typeface="Times New Roman" pitchFamily="18" charset="0"/>
              </a:rPr>
              <a:t>The data stored into the tiered storage is manage by Alluxio and is </a:t>
            </a:r>
            <a:r>
              <a:rPr kumimoji="0" lang="en-US" sz="2000" b="1" i="0" u="none" strike="noStrike" cap="none" normalizeH="0" baseline="0" dirty="0" smtClean="0">
                <a:ln>
                  <a:noFill/>
                </a:ln>
                <a:solidFill>
                  <a:schemeClr val="tx1">
                    <a:lumMod val="95000"/>
                    <a:lumOff val="5000"/>
                  </a:schemeClr>
                </a:solidFill>
                <a:effectLst/>
                <a:latin typeface="Helvetica" charset="0"/>
                <a:ea typeface="Times New Roman" pitchFamily="18" charset="0"/>
                <a:cs typeface="Times New Roman" pitchFamily="18" charset="0"/>
              </a:rPr>
              <a:t>not directly accessible-</a:t>
            </a:r>
            <a:r>
              <a:rPr kumimoji="0" lang="en-US" sz="2000" b="1" i="0" u="none" strike="noStrike" cap="none" normalizeH="0" dirty="0" smtClean="0">
                <a:ln>
                  <a:noFill/>
                </a:ln>
                <a:solidFill>
                  <a:schemeClr val="tx1">
                    <a:lumMod val="95000"/>
                    <a:lumOff val="5000"/>
                  </a:schemeClr>
                </a:solidFill>
                <a:effectLst/>
                <a:latin typeface="Helvetica" charset="0"/>
                <a:ea typeface="Times New Roman" pitchFamily="18" charset="0"/>
                <a:cs typeface="Times New Roman" pitchFamily="18" charset="0"/>
              </a:rPr>
              <a:t> </a:t>
            </a:r>
            <a:r>
              <a:rPr kumimoji="0" lang="en-US" sz="2000" b="0" i="0" u="none" strike="noStrike" cap="none" normalizeH="0" baseline="0" dirty="0" smtClean="0">
                <a:ln>
                  <a:noFill/>
                </a:ln>
                <a:solidFill>
                  <a:schemeClr val="tx1">
                    <a:lumMod val="95000"/>
                    <a:lumOff val="5000"/>
                  </a:schemeClr>
                </a:solidFill>
                <a:effectLst/>
                <a:latin typeface="Helvetica" charset="0"/>
                <a:ea typeface="Times New Roman" pitchFamily="18" charset="0"/>
                <a:cs typeface="Times New Roman" pitchFamily="18" charset="0"/>
              </a:rPr>
              <a:t>data is chunked into many files with some additional metadata).</a:t>
            </a: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smtClean="0">
              <a:solidFill>
                <a:schemeClr val="tx1">
                  <a:lumMod val="95000"/>
                  <a:lumOff val="5000"/>
                </a:schemeClr>
              </a:solidFill>
              <a:latin typeface="Helvetica"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lumMod val="95000"/>
                  <a:lumOff val="5000"/>
                </a:schemeClr>
              </a:solidFill>
              <a:effectLst/>
              <a:latin typeface="Arial" pitchFamily="34" charset="0"/>
              <a:cs typeface="Arial" pitchFamily="34" charset="0"/>
            </a:endParaRPr>
          </a:p>
        </p:txBody>
      </p:sp>
      <p:sp>
        <p:nvSpPr>
          <p:cNvPr id="3" name="Cloud Callout 2"/>
          <p:cNvSpPr/>
          <p:nvPr/>
        </p:nvSpPr>
        <p:spPr>
          <a:xfrm>
            <a:off x="152400" y="2057400"/>
            <a:ext cx="5410200" cy="1828800"/>
          </a:xfrm>
          <a:prstGeom prst="cloudCallout">
            <a:avLst>
              <a:gd name="adj1" fmla="val -34837"/>
              <a:gd name="adj2" fmla="val 56908"/>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b="1" dirty="0" smtClean="0"/>
              <a:t>each in a series of rows or levels of a structure placed one above the other. a level or grade within the hierarchy of an organization or system.</a:t>
            </a:r>
            <a:endParaRPr lang="en-US" b="1"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7171194"/>
          </a:xfrm>
          <a:prstGeom prst="rect">
            <a:avLst/>
          </a:prstGeom>
          <a:blipFill>
            <a:blip r:embed="rId2"/>
            <a:tile tx="0" ty="0" sx="100000" sy="100000" flip="none" algn="tl"/>
          </a:blipFill>
        </p:spPr>
        <p:txBody>
          <a:bodyPr wrap="square">
            <a:spAutoFit/>
          </a:bodyPr>
          <a:lstStyle/>
          <a:p>
            <a:r>
              <a:rPr lang="en-IN" sz="2000" dirty="0" smtClean="0"/>
              <a:t>Alluxio supports tiered storage, which allows Alluxio to </a:t>
            </a:r>
            <a:r>
              <a:rPr lang="en-IN" sz="2000" b="1" dirty="0" smtClean="0"/>
              <a:t>manage other storage types in addition to memory</a:t>
            </a:r>
            <a:r>
              <a:rPr lang="en-IN" sz="2000" dirty="0" smtClean="0"/>
              <a:t>. Currently, Alluxio Tiered Storage supports these storage types or tiers:</a:t>
            </a:r>
            <a:endParaRPr lang="en-US" sz="2000" dirty="0" smtClean="0"/>
          </a:p>
          <a:p>
            <a:pPr lvl="0">
              <a:buFont typeface="Arial" pitchFamily="34" charset="0"/>
              <a:buChar char="•"/>
            </a:pPr>
            <a:r>
              <a:rPr lang="en-IN" sz="2000" dirty="0" smtClean="0"/>
              <a:t>MEM (Memory)</a:t>
            </a:r>
            <a:endParaRPr lang="en-US" sz="2000" dirty="0" smtClean="0"/>
          </a:p>
          <a:p>
            <a:pPr lvl="0">
              <a:buFont typeface="Arial" pitchFamily="34" charset="0"/>
              <a:buChar char="•"/>
            </a:pPr>
            <a:r>
              <a:rPr lang="en-IN" sz="2000" dirty="0" smtClean="0"/>
              <a:t>SSD (Solid State Drives)</a:t>
            </a:r>
            <a:endParaRPr lang="en-US" sz="2000" dirty="0" smtClean="0"/>
          </a:p>
          <a:p>
            <a:pPr lvl="0">
              <a:buFont typeface="Arial" pitchFamily="34" charset="0"/>
              <a:buChar char="•"/>
            </a:pPr>
            <a:r>
              <a:rPr lang="en-IN" sz="2000" dirty="0" smtClean="0"/>
              <a:t>HDD (Hard Disk Drives)</a:t>
            </a:r>
          </a:p>
          <a:p>
            <a:pPr lvl="0"/>
            <a:endParaRPr lang="en-US" sz="2000" dirty="0" smtClean="0"/>
          </a:p>
          <a:p>
            <a:r>
              <a:rPr lang="en-IN" sz="2000" dirty="0" smtClean="0"/>
              <a:t>Using Alluxio with tiered storage allows Alluxio to store more data in the system at once, since memory capacity may be limited.</a:t>
            </a:r>
          </a:p>
          <a:p>
            <a:r>
              <a:rPr lang="en-IN" sz="2000" dirty="0" smtClean="0"/>
              <a:t>With tiered storage, Alluxio automatically </a:t>
            </a:r>
            <a:r>
              <a:rPr lang="en-IN" sz="2000" b="1" dirty="0" smtClean="0"/>
              <a:t>manages blocks between all the configured tiers, so users and administrators do not have to manually manage the locations of the data. </a:t>
            </a:r>
          </a:p>
          <a:p>
            <a:r>
              <a:rPr lang="en-IN" sz="2000" dirty="0" smtClean="0"/>
              <a:t>Users may specify their </a:t>
            </a:r>
            <a:r>
              <a:rPr lang="en-IN" sz="2000" b="1" dirty="0" smtClean="0"/>
              <a:t>own data management strategies </a:t>
            </a:r>
            <a:r>
              <a:rPr lang="en-IN" sz="2000" dirty="0" smtClean="0"/>
              <a:t>by  implementing </a:t>
            </a:r>
            <a:r>
              <a:rPr lang="en-IN" sz="2000" dirty="0" smtClean="0">
                <a:hlinkClick r:id="rId3"/>
              </a:rPr>
              <a:t>allocators</a:t>
            </a:r>
            <a:r>
              <a:rPr lang="en-IN" sz="2000" dirty="0" smtClean="0"/>
              <a:t> and </a:t>
            </a:r>
            <a:r>
              <a:rPr lang="en-IN" sz="2000" dirty="0" smtClean="0">
                <a:hlinkClick r:id="rId3"/>
              </a:rPr>
              <a:t>evictors</a:t>
            </a:r>
            <a:r>
              <a:rPr lang="en-IN" sz="2000" dirty="0" smtClean="0"/>
              <a:t>. </a:t>
            </a:r>
          </a:p>
          <a:p>
            <a:endParaRPr lang="en-IN" sz="2000" dirty="0" smtClean="0"/>
          </a:p>
          <a:p>
            <a:r>
              <a:rPr lang="en-IN" sz="2000" dirty="0" smtClean="0"/>
              <a:t>With the introduction of tiers, the data blocks managed </a:t>
            </a:r>
            <a:r>
              <a:rPr lang="en-IN" sz="2000" b="1" dirty="0" smtClean="0"/>
              <a:t>by Alluxio are not necessarily in memory; blocks can be in any of the available tiers.</a:t>
            </a:r>
            <a:r>
              <a:rPr lang="en-IN" sz="2000" dirty="0" smtClean="0"/>
              <a:t> </a:t>
            </a:r>
          </a:p>
          <a:p>
            <a:r>
              <a:rPr lang="en-IN" sz="2000" dirty="0" smtClean="0"/>
              <a:t>To manage the placement and movement of the blocks, Alluxio uses </a:t>
            </a:r>
            <a:r>
              <a:rPr lang="en-US" sz="2000" b="1" i="1" u="sng" dirty="0" smtClean="0"/>
              <a:t>allocators</a:t>
            </a:r>
            <a:r>
              <a:rPr lang="en-US" sz="2000" b="1" u="sng" dirty="0" smtClean="0"/>
              <a:t> and </a:t>
            </a:r>
            <a:r>
              <a:rPr lang="en-US" sz="2000" b="1" i="1" u="sng" dirty="0" smtClean="0"/>
              <a:t>evictors</a:t>
            </a:r>
            <a:r>
              <a:rPr lang="en-US" sz="2000" dirty="0" smtClean="0"/>
              <a:t> to place and re-arrange blocks between the tiers. Alluxio assumes that tiers are ordered from top to bottom based on I/O performance. Therefore, the typical tiered storage configuration defines the top tier to be MEM, followed by SSD, and finally HDD.</a:t>
            </a:r>
          </a:p>
          <a:p>
            <a:endParaRPr lang="en-US" sz="2000" dirty="0" smtClean="0"/>
          </a:p>
        </p:txBody>
      </p:sp>
    </p:spTree>
  </p:cSld>
  <p:clrMapOvr>
    <a:masterClrMapping/>
  </p:clrMapOvr>
  <p:transition>
    <p:pull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59393" name="Rectangle 1"/>
          <p:cNvSpPr>
            <a:spLocks noChangeArrowheads="1"/>
          </p:cNvSpPr>
          <p:nvPr/>
        </p:nvSpPr>
        <p:spPr bwMode="auto">
          <a:xfrm>
            <a:off x="152400" y="0"/>
            <a:ext cx="8991600" cy="6762315"/>
          </a:xfrm>
          <a:prstGeom prst="rect">
            <a:avLst/>
          </a:prstGeom>
          <a:blipFill>
            <a:blip r:embed="rId2"/>
            <a:tile tx="0" ty="0" sx="100000" sy="100000" flip="none" algn="tl"/>
          </a:blipFill>
          <a:ln w="9525">
            <a:noFill/>
            <a:miter lim="800000"/>
            <a:headEnd/>
            <a:tailEnd/>
          </a:ln>
          <a:effectLst/>
        </p:spPr>
        <p:txBody>
          <a:bodyPr vert="horz" wrap="square" lIns="0" tIns="238050" rIns="0" bIns="119025"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457200" algn="l"/>
              </a:tabLst>
            </a:pPr>
            <a:r>
              <a:rPr kumimoji="0" lang="en-US" sz="2800" b="1" i="0" u="sng" strike="noStrike" cap="none" normalizeH="0" baseline="0" dirty="0" smtClean="0">
                <a:ln>
                  <a:noFill/>
                </a:ln>
                <a:solidFill>
                  <a:srgbClr val="3D4752"/>
                </a:solidFill>
                <a:effectLst/>
                <a:latin typeface="Arial Black" pitchFamily="34" charset="0"/>
                <a:ea typeface="Times New Roman" pitchFamily="18" charset="0"/>
                <a:cs typeface="Arial" pitchFamily="34" charset="0"/>
              </a:rPr>
              <a:t>ALLOCATORS</a:t>
            </a:r>
          </a:p>
          <a:p>
            <a:pPr marL="0" marR="0" lvl="0" indent="0" algn="ctr" defTabSz="914400" rtl="0" eaLnBrk="1" fontAlgn="base" latinLnBrk="0" hangingPunct="1">
              <a:lnSpc>
                <a:spcPct val="100000"/>
              </a:lnSpc>
              <a:spcBef>
                <a:spcPct val="0"/>
              </a:spcBef>
              <a:spcAft>
                <a:spcPct val="0"/>
              </a:spcAft>
              <a:buClrTx/>
              <a:buSzTx/>
              <a:buFontTx/>
              <a:buNone/>
              <a:tabLst>
                <a:tab pos="457200" algn="l"/>
              </a:tabLst>
            </a:pPr>
            <a:endParaRPr kumimoji="0" lang="en-US" sz="2800" b="1" i="0" u="sng" strike="noStrike" cap="none" normalizeH="0" baseline="0" dirty="0" smtClean="0">
              <a:ln>
                <a:noFill/>
              </a:ln>
              <a:solidFill>
                <a:schemeClr val="tx1"/>
              </a:solidFill>
              <a:effectLst/>
              <a:latin typeface="Arial Black"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b="0" i="0" u="none" strike="noStrike" cap="none" normalizeH="0" baseline="0" dirty="0" smtClean="0">
                <a:ln>
                  <a:noFill/>
                </a:ln>
                <a:solidFill>
                  <a:srgbClr val="3D4752"/>
                </a:solidFill>
                <a:effectLst/>
                <a:latin typeface="Helvetica" charset="0"/>
                <a:ea typeface="Times New Roman" pitchFamily="18" charset="0"/>
                <a:cs typeface="Arial" pitchFamily="34" charset="0"/>
              </a:rPr>
              <a:t>Alluxio uses allocators for choosing locations for writing new blocks. Alluxio has a framework for customized allocators, but there are a few default implementations of allocators. Here are the existing allocators in Alluxio:</a:t>
            </a: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lang="en-US" b="1" dirty="0" smtClean="0">
              <a:solidFill>
                <a:srgbClr val="3D4752"/>
              </a:solidFill>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lang="en-US" b="1" dirty="0" smtClean="0">
              <a:solidFill>
                <a:srgbClr val="3D4752"/>
              </a:solidFill>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lang="en-US" b="1" dirty="0" smtClean="0">
              <a:solidFill>
                <a:srgbClr val="3D4752"/>
              </a:solidFill>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lang="en-US" b="1" dirty="0" smtClean="0">
              <a:solidFill>
                <a:srgbClr val="3D4752"/>
              </a:solidFill>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lang="en-US" b="1" dirty="0" smtClean="0">
              <a:solidFill>
                <a:srgbClr val="3D4752"/>
              </a:solidFill>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lang="en-US" b="1" dirty="0" smtClean="0">
              <a:solidFill>
                <a:srgbClr val="3D4752"/>
              </a:solidFill>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tab pos="457200" algn="l"/>
              </a:tabLst>
            </a:pPr>
            <a:endPar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b="0" i="0" u="none" strike="noStrike" cap="none" normalizeH="0" baseline="0" dirty="0" smtClean="0">
                <a:ln>
                  <a:noFill/>
                </a:ln>
                <a:solidFill>
                  <a:srgbClr val="3D4752"/>
                </a:solidFill>
                <a:effectLst/>
                <a:latin typeface="Helvetica" charset="0"/>
                <a:ea typeface="Times New Roman" pitchFamily="18" charset="0"/>
                <a:cs typeface="Arial" pitchFamily="34" charset="0"/>
              </a:rPr>
              <a:t>In the future, additional allocators will be available. Since Alluxio supports custom allocators, you can also develop your own allocator appropriate for your workload.</a:t>
            </a:r>
            <a:endParaRPr kumimoji="0" lang="en-US"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Flowchart: Magnetic Disk 4"/>
          <p:cNvSpPr/>
          <p:nvPr/>
        </p:nvSpPr>
        <p:spPr>
          <a:xfrm>
            <a:off x="152400" y="1981200"/>
            <a:ext cx="3048000" cy="2057400"/>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lvl="0" eaLnBrk="0" fontAlgn="base" hangingPunct="0">
              <a:spcBef>
                <a:spcPct val="0"/>
              </a:spcBef>
              <a:spcAft>
                <a:spcPct val="0"/>
              </a:spcAft>
              <a:tabLst>
                <a:tab pos="457200" algn="l"/>
              </a:tabLst>
            </a:pPr>
            <a:endParaRPr lang="en-US" dirty="0" smtClean="0">
              <a:solidFill>
                <a:schemeClr val="tx1"/>
              </a:solidFill>
              <a:latin typeface="Arial" pitchFamily="34" charset="0"/>
              <a:ea typeface="Times New Roman" pitchFamily="18" charset="0"/>
              <a:cs typeface="Arial" pitchFamily="34" charset="0"/>
            </a:endParaRPr>
          </a:p>
          <a:p>
            <a:pPr lvl="0" eaLnBrk="0" fontAlgn="base" hangingPunct="0">
              <a:spcBef>
                <a:spcPct val="0"/>
              </a:spcBef>
              <a:spcAft>
                <a:spcPct val="0"/>
              </a:spcAft>
              <a:buFontTx/>
              <a:buChar char="•"/>
              <a:tabLst>
                <a:tab pos="457200" algn="l"/>
              </a:tabLst>
            </a:pPr>
            <a:r>
              <a:rPr lang="en-US" b="1" u="sng" dirty="0" smtClean="0">
                <a:solidFill>
                  <a:srgbClr val="3D4752"/>
                </a:solidFill>
                <a:latin typeface="Helvetica" charset="0"/>
                <a:ea typeface="Times New Roman" pitchFamily="18" charset="0"/>
                <a:cs typeface="Arial" pitchFamily="34" charset="0"/>
              </a:rPr>
              <a:t>Greedy  Allocator</a:t>
            </a:r>
            <a:endParaRPr lang="en-US" u="sng" dirty="0" smtClean="0">
              <a:solidFill>
                <a:schemeClr val="tx1"/>
              </a:solidFill>
              <a:latin typeface="Arial" pitchFamily="34" charset="0"/>
              <a:ea typeface="Times New Roman" pitchFamily="18" charset="0"/>
              <a:cs typeface="Arial" pitchFamily="34" charset="0"/>
            </a:endParaRPr>
          </a:p>
          <a:p>
            <a:pPr lvl="0" eaLnBrk="0" fontAlgn="base" hangingPunct="0">
              <a:spcBef>
                <a:spcPct val="0"/>
              </a:spcBef>
              <a:spcAft>
                <a:spcPct val="0"/>
              </a:spcAft>
              <a:tabLst>
                <a:tab pos="457200" algn="l"/>
              </a:tabLst>
            </a:pPr>
            <a:r>
              <a:rPr lang="en-US" dirty="0" smtClean="0">
                <a:solidFill>
                  <a:srgbClr val="3D4752"/>
                </a:solidFill>
                <a:latin typeface="Helvetica" charset="0"/>
                <a:ea typeface="Times New Roman" pitchFamily="18" charset="0"/>
                <a:cs typeface="Arial" pitchFamily="34" charset="0"/>
              </a:rPr>
              <a:t>Allocates the new block to the </a:t>
            </a:r>
            <a:r>
              <a:rPr lang="en-US" b="1" dirty="0" smtClean="0">
                <a:solidFill>
                  <a:srgbClr val="3D4752"/>
                </a:solidFill>
                <a:latin typeface="Helvetica" charset="0"/>
                <a:ea typeface="Times New Roman" pitchFamily="18" charset="0"/>
                <a:cs typeface="Arial" pitchFamily="34" charset="0"/>
              </a:rPr>
              <a:t>first</a:t>
            </a:r>
            <a:r>
              <a:rPr lang="en-US" dirty="0" smtClean="0">
                <a:solidFill>
                  <a:srgbClr val="3D4752"/>
                </a:solidFill>
                <a:latin typeface="Helvetica" charset="0"/>
                <a:ea typeface="Times New Roman" pitchFamily="18" charset="0"/>
                <a:cs typeface="Arial" pitchFamily="34" charset="0"/>
              </a:rPr>
              <a:t> storage directory that has sufficient space.</a:t>
            </a:r>
            <a:endParaRPr lang="en-US" dirty="0" smtClean="0">
              <a:solidFill>
                <a:schemeClr val="tx1"/>
              </a:solidFill>
              <a:latin typeface="Arial" pitchFamily="34" charset="0"/>
              <a:ea typeface="Times New Roman" pitchFamily="18" charset="0"/>
              <a:cs typeface="Arial" pitchFamily="34" charset="0"/>
            </a:endParaRPr>
          </a:p>
        </p:txBody>
      </p:sp>
      <p:sp>
        <p:nvSpPr>
          <p:cNvPr id="6" name="Flowchart: Magnetic Disk 5"/>
          <p:cNvSpPr/>
          <p:nvPr/>
        </p:nvSpPr>
        <p:spPr>
          <a:xfrm>
            <a:off x="5638800" y="1905000"/>
            <a:ext cx="3048000" cy="2057400"/>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lvl="0" eaLnBrk="0" fontAlgn="base" hangingPunct="0">
              <a:spcBef>
                <a:spcPct val="0"/>
              </a:spcBef>
              <a:spcAft>
                <a:spcPct val="0"/>
              </a:spcAft>
              <a:buFontTx/>
              <a:buChar char="•"/>
              <a:tabLst>
                <a:tab pos="457200" algn="l"/>
              </a:tabLst>
            </a:pPr>
            <a:r>
              <a:rPr lang="en-US" b="1" u="sng" dirty="0" err="1" smtClean="0">
                <a:solidFill>
                  <a:srgbClr val="3D4752"/>
                </a:solidFill>
                <a:latin typeface="Helvetica" charset="0"/>
                <a:ea typeface="Times New Roman" pitchFamily="18" charset="0"/>
                <a:cs typeface="Arial" pitchFamily="34" charset="0"/>
              </a:rPr>
              <a:t>MaxFree</a:t>
            </a:r>
            <a:r>
              <a:rPr lang="en-US" b="1" u="sng" dirty="0" smtClean="0">
                <a:solidFill>
                  <a:srgbClr val="3D4752"/>
                </a:solidFill>
                <a:latin typeface="Helvetica" charset="0"/>
                <a:ea typeface="Times New Roman" pitchFamily="18" charset="0"/>
                <a:cs typeface="Arial" pitchFamily="34" charset="0"/>
              </a:rPr>
              <a:t>  Allocator</a:t>
            </a:r>
            <a:endParaRPr lang="en-US" u="sng" dirty="0" smtClean="0">
              <a:solidFill>
                <a:schemeClr val="tx1"/>
              </a:solidFill>
              <a:latin typeface="Arial" pitchFamily="34" charset="0"/>
              <a:ea typeface="Times New Roman" pitchFamily="18" charset="0"/>
              <a:cs typeface="Arial" pitchFamily="34" charset="0"/>
            </a:endParaRPr>
          </a:p>
          <a:p>
            <a:pPr lvl="0" eaLnBrk="0" fontAlgn="base" hangingPunct="0">
              <a:spcBef>
                <a:spcPct val="0"/>
              </a:spcBef>
              <a:spcAft>
                <a:spcPct val="0"/>
              </a:spcAft>
              <a:tabLst>
                <a:tab pos="457200" algn="l"/>
              </a:tabLst>
            </a:pPr>
            <a:r>
              <a:rPr lang="en-US" dirty="0" smtClean="0">
                <a:solidFill>
                  <a:srgbClr val="3D4752"/>
                </a:solidFill>
                <a:latin typeface="Helvetica" charset="0"/>
                <a:ea typeface="Times New Roman" pitchFamily="18" charset="0"/>
                <a:cs typeface="Arial" pitchFamily="34" charset="0"/>
              </a:rPr>
              <a:t>Allocates the block in the storage directory with </a:t>
            </a:r>
            <a:r>
              <a:rPr lang="en-US" b="1" dirty="0" smtClean="0">
                <a:solidFill>
                  <a:srgbClr val="3D4752"/>
                </a:solidFill>
                <a:latin typeface="Helvetica" charset="0"/>
                <a:ea typeface="Times New Roman" pitchFamily="18" charset="0"/>
                <a:cs typeface="Arial" pitchFamily="34" charset="0"/>
              </a:rPr>
              <a:t>most</a:t>
            </a:r>
            <a:r>
              <a:rPr lang="en-US" dirty="0" smtClean="0">
                <a:solidFill>
                  <a:srgbClr val="3D4752"/>
                </a:solidFill>
                <a:latin typeface="Helvetica" charset="0"/>
                <a:ea typeface="Times New Roman" pitchFamily="18" charset="0"/>
                <a:cs typeface="Arial" pitchFamily="34" charset="0"/>
              </a:rPr>
              <a:t> free space.</a:t>
            </a:r>
          </a:p>
        </p:txBody>
      </p:sp>
      <p:sp>
        <p:nvSpPr>
          <p:cNvPr id="7" name="Flowchart: Magnetic Disk 6"/>
          <p:cNvSpPr/>
          <p:nvPr/>
        </p:nvSpPr>
        <p:spPr>
          <a:xfrm>
            <a:off x="2895600" y="3581400"/>
            <a:ext cx="3048000" cy="2514600"/>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lvl="0" eaLnBrk="0" fontAlgn="base" hangingPunct="0">
              <a:spcBef>
                <a:spcPct val="0"/>
              </a:spcBef>
              <a:spcAft>
                <a:spcPct val="0"/>
              </a:spcAft>
              <a:buFontTx/>
              <a:buChar char="•"/>
              <a:tabLst>
                <a:tab pos="457200" algn="l"/>
              </a:tabLst>
            </a:pPr>
            <a:r>
              <a:rPr lang="en-US" b="1" u="sng" dirty="0" smtClean="0">
                <a:solidFill>
                  <a:srgbClr val="3D4752"/>
                </a:solidFill>
                <a:latin typeface="Helvetica" charset="0"/>
                <a:ea typeface="Times New Roman" pitchFamily="18" charset="0"/>
                <a:cs typeface="Arial" pitchFamily="34" charset="0"/>
              </a:rPr>
              <a:t>Round Robin Allocator</a:t>
            </a:r>
            <a:endParaRPr lang="en-US" u="sng" dirty="0" smtClean="0">
              <a:solidFill>
                <a:schemeClr val="tx1"/>
              </a:solidFill>
              <a:latin typeface="Arial" pitchFamily="34" charset="0"/>
              <a:ea typeface="Times New Roman" pitchFamily="18" charset="0"/>
              <a:cs typeface="Arial" pitchFamily="34" charset="0"/>
            </a:endParaRPr>
          </a:p>
          <a:p>
            <a:pPr lvl="0" eaLnBrk="0" fontAlgn="base" hangingPunct="0">
              <a:spcBef>
                <a:spcPct val="0"/>
              </a:spcBef>
              <a:spcAft>
                <a:spcPct val="0"/>
              </a:spcAft>
              <a:tabLst>
                <a:tab pos="457200" algn="l"/>
              </a:tabLst>
            </a:pPr>
            <a:r>
              <a:rPr lang="en-US" dirty="0" smtClean="0">
                <a:solidFill>
                  <a:srgbClr val="3D4752"/>
                </a:solidFill>
                <a:latin typeface="Helvetica" charset="0"/>
                <a:ea typeface="Times New Roman" pitchFamily="18" charset="0"/>
                <a:cs typeface="Arial" pitchFamily="34" charset="0"/>
              </a:rPr>
              <a:t>Allocates the block in the highest tier with space, the storage directory is chosen through round robin.</a:t>
            </a: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1"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7" presetClass="entr" presetSubtype="0" fill="hold" grpId="1"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7" presetClass="entr" presetSubtype="0" fill="hold" grpId="1"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6561" name="Rectangle 1"/>
          <p:cNvSpPr>
            <a:spLocks noChangeArrowheads="1"/>
          </p:cNvSpPr>
          <p:nvPr/>
        </p:nvSpPr>
        <p:spPr bwMode="auto">
          <a:xfrm>
            <a:off x="152400" y="0"/>
            <a:ext cx="8991600" cy="1807112"/>
          </a:xfrm>
          <a:prstGeom prst="rect">
            <a:avLst/>
          </a:prstGeom>
          <a:blipFill>
            <a:blip r:embed="rId2"/>
            <a:tile tx="0" ty="0" sx="100000" sy="100000" flip="none" algn="tl"/>
          </a:blipFill>
          <a:ln w="9525">
            <a:noFill/>
            <a:miter lim="800000"/>
            <a:headEnd/>
            <a:tailEnd/>
          </a:ln>
          <a:effectLst/>
        </p:spPr>
        <p:txBody>
          <a:bodyPr vert="horz" wrap="square" lIns="0" tIns="238050" rIns="0" bIns="119025" numCol="1" anchor="ctr" anchorCtr="0" compatLnSpc="1">
            <a:prstTxWarp prst="textNoShape">
              <a:avLst/>
            </a:prstTxWarp>
            <a:spAutoFit/>
          </a:bodyPr>
          <a:lstStyle/>
          <a:p>
            <a:pPr lvl="0" algn="ctr" fontAlgn="base">
              <a:spcBef>
                <a:spcPct val="0"/>
              </a:spcBef>
              <a:spcAft>
                <a:spcPct val="0"/>
              </a:spcAft>
              <a:tabLst>
                <a:tab pos="457200" algn="l"/>
              </a:tabLst>
            </a:pPr>
            <a:r>
              <a:rPr lang="en-US" sz="4000" b="1" u="sng" dirty="0" smtClean="0">
                <a:solidFill>
                  <a:srgbClr val="3D4752"/>
                </a:solidFill>
                <a:latin typeface="Arial Rounded MT Bold" pitchFamily="34" charset="0"/>
                <a:ea typeface="Times New Roman" pitchFamily="18" charset="0"/>
                <a:cs typeface="Arial" pitchFamily="34" charset="0"/>
              </a:rPr>
              <a:t>Evictors</a:t>
            </a:r>
            <a:endParaRPr lang="en-US" sz="4000" b="1" u="sng" dirty="0" smtClean="0">
              <a:latin typeface="Arial Rounded MT Bold" pitchFamily="34" charset="0"/>
              <a:ea typeface="Times New Roman" pitchFamily="18" charset="0"/>
              <a:cs typeface="Arial" pitchFamily="34" charset="0"/>
            </a:endParaRPr>
          </a:p>
          <a:p>
            <a:pPr lvl="0" eaLnBrk="0" fontAlgn="base" hangingPunct="0">
              <a:spcBef>
                <a:spcPct val="0"/>
              </a:spcBef>
              <a:spcAft>
                <a:spcPct val="0"/>
              </a:spcAft>
              <a:tabLst>
                <a:tab pos="457200" algn="l"/>
              </a:tabLst>
            </a:pPr>
            <a:r>
              <a:rPr lang="en-US" dirty="0" smtClean="0">
                <a:solidFill>
                  <a:srgbClr val="3D4752"/>
                </a:solidFill>
                <a:latin typeface="Helvetica" charset="0"/>
                <a:ea typeface="Times New Roman" pitchFamily="18" charset="0"/>
                <a:cs typeface="Arial" pitchFamily="34" charset="0"/>
              </a:rPr>
              <a:t>Alluxio uses evictors for deciding which blocks to move to a lower tier, when space needs to be freed. Alluxio supports custom evictors, and implementations include:</a:t>
            </a:r>
            <a:endParaRPr lang="en-US" sz="2800" dirty="0" smtClean="0">
              <a:latin typeface="Arial" pitchFamily="34" charset="0"/>
              <a:ea typeface="Times New Roman" pitchFamily="18" charset="0"/>
              <a:cs typeface="Arial" pitchFamily="34" charset="0"/>
            </a:endParaRPr>
          </a:p>
          <a:p>
            <a:endParaRPr lang="en-US" dirty="0"/>
          </a:p>
        </p:txBody>
      </p:sp>
      <p:sp>
        <p:nvSpPr>
          <p:cNvPr id="3" name="Flowchart: Magnetic Disk 2"/>
          <p:cNvSpPr/>
          <p:nvPr/>
        </p:nvSpPr>
        <p:spPr>
          <a:xfrm>
            <a:off x="304800" y="4419600"/>
            <a:ext cx="2895600" cy="2209800"/>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lvl="0" eaLnBrk="0" fontAlgn="base" hangingPunct="0">
              <a:spcBef>
                <a:spcPct val="0"/>
              </a:spcBef>
              <a:spcAft>
                <a:spcPct val="0"/>
              </a:spcAft>
              <a:buFontTx/>
              <a:buChar char="•"/>
              <a:tabLst>
                <a:tab pos="457200" algn="l"/>
              </a:tabLst>
            </a:pPr>
            <a:r>
              <a:rPr lang="en-US" b="1" u="sng" dirty="0" smtClean="0">
                <a:solidFill>
                  <a:srgbClr val="3D4752"/>
                </a:solidFill>
                <a:latin typeface="Helvetica" charset="0"/>
                <a:ea typeface="Times New Roman" pitchFamily="18" charset="0"/>
                <a:cs typeface="Arial" pitchFamily="34" charset="0"/>
              </a:rPr>
              <a:t>Greedy Evictor</a:t>
            </a:r>
            <a:endParaRPr lang="en-US" sz="2800" u="sng" dirty="0" smtClean="0">
              <a:latin typeface="Arial" pitchFamily="34" charset="0"/>
              <a:ea typeface="Times New Roman" pitchFamily="18" charset="0"/>
              <a:cs typeface="Arial" pitchFamily="34" charset="0"/>
            </a:endParaRPr>
          </a:p>
          <a:p>
            <a:pPr lvl="0" eaLnBrk="0" fontAlgn="base" hangingPunct="0">
              <a:spcBef>
                <a:spcPct val="0"/>
              </a:spcBef>
              <a:spcAft>
                <a:spcPct val="0"/>
              </a:spcAft>
              <a:tabLst>
                <a:tab pos="457200" algn="l"/>
              </a:tabLst>
            </a:pPr>
            <a:r>
              <a:rPr lang="en-US" dirty="0" smtClean="0">
                <a:solidFill>
                  <a:srgbClr val="3D4752"/>
                </a:solidFill>
                <a:latin typeface="Helvetica" charset="0"/>
                <a:ea typeface="Times New Roman" pitchFamily="18" charset="0"/>
                <a:cs typeface="Arial" pitchFamily="34" charset="0"/>
              </a:rPr>
              <a:t>Evicts arbitrary blocks until the required size is freed.</a:t>
            </a:r>
            <a:endParaRPr lang="en-US" sz="2800" dirty="0" smtClean="0">
              <a:latin typeface="Arial" pitchFamily="34" charset="0"/>
              <a:ea typeface="Times New Roman" pitchFamily="18" charset="0"/>
              <a:cs typeface="Arial" pitchFamily="34" charset="0"/>
            </a:endParaRPr>
          </a:p>
        </p:txBody>
      </p:sp>
      <p:sp>
        <p:nvSpPr>
          <p:cNvPr id="4" name="Flowchart: Magnetic Disk 3"/>
          <p:cNvSpPr/>
          <p:nvPr/>
        </p:nvSpPr>
        <p:spPr>
          <a:xfrm>
            <a:off x="4038600" y="4114800"/>
            <a:ext cx="5105400" cy="2743200"/>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lvl="0" eaLnBrk="0" fontAlgn="base" hangingPunct="0">
              <a:spcBef>
                <a:spcPct val="0"/>
              </a:spcBef>
              <a:spcAft>
                <a:spcPct val="0"/>
              </a:spcAft>
              <a:buFontTx/>
              <a:buChar char="•"/>
              <a:tabLst>
                <a:tab pos="457200" algn="l"/>
              </a:tabLst>
            </a:pPr>
            <a:r>
              <a:rPr lang="en-US" b="1" u="sng" dirty="0" smtClean="0">
                <a:solidFill>
                  <a:srgbClr val="3D4752"/>
                </a:solidFill>
                <a:latin typeface="Helvetica" charset="0"/>
                <a:ea typeface="Times New Roman" pitchFamily="18" charset="0"/>
                <a:cs typeface="Arial" pitchFamily="34" charset="0"/>
              </a:rPr>
              <a:t>LRFU  Evictor</a:t>
            </a:r>
            <a:endParaRPr lang="en-US" sz="2800" u="sng" dirty="0" smtClean="0">
              <a:latin typeface="Arial" pitchFamily="34" charset="0"/>
              <a:ea typeface="Times New Roman" pitchFamily="18" charset="0"/>
              <a:cs typeface="Arial" pitchFamily="34" charset="0"/>
            </a:endParaRPr>
          </a:p>
          <a:p>
            <a:pPr lvl="0" eaLnBrk="0" fontAlgn="base" hangingPunct="0">
              <a:spcBef>
                <a:spcPct val="0"/>
              </a:spcBef>
              <a:spcAft>
                <a:spcPct val="0"/>
              </a:spcAft>
              <a:tabLst>
                <a:tab pos="457200" algn="l"/>
              </a:tabLst>
            </a:pPr>
            <a:r>
              <a:rPr lang="en-US" dirty="0" smtClean="0">
                <a:solidFill>
                  <a:srgbClr val="3D4752"/>
                </a:solidFill>
                <a:latin typeface="Helvetica" charset="0"/>
                <a:ea typeface="Times New Roman" pitchFamily="18" charset="0"/>
                <a:cs typeface="Arial" pitchFamily="34" charset="0"/>
              </a:rPr>
              <a:t>Evicts blocks based on </a:t>
            </a:r>
            <a:r>
              <a:rPr lang="en-US" b="1" dirty="0" smtClean="0">
                <a:solidFill>
                  <a:srgbClr val="3D4752"/>
                </a:solidFill>
                <a:latin typeface="Helvetica" charset="0"/>
                <a:ea typeface="Times New Roman" pitchFamily="18" charset="0"/>
                <a:cs typeface="Arial" pitchFamily="34" charset="0"/>
              </a:rPr>
              <a:t>least-recently-used and least-frequently-used </a:t>
            </a:r>
            <a:r>
              <a:rPr lang="en-US" dirty="0" smtClean="0">
                <a:solidFill>
                  <a:srgbClr val="3D4752"/>
                </a:solidFill>
                <a:latin typeface="Helvetica" charset="0"/>
                <a:ea typeface="Times New Roman" pitchFamily="18" charset="0"/>
                <a:cs typeface="Arial" pitchFamily="34" charset="0"/>
              </a:rPr>
              <a:t>with a configurable weight. If the weight is completely biased toward least-recently-used, the behavior will be the same as the LRU Evictor.</a:t>
            </a:r>
            <a:endParaRPr lang="en-US" sz="2800" dirty="0" smtClean="0">
              <a:latin typeface="Arial" pitchFamily="34" charset="0"/>
              <a:ea typeface="Times New Roman" pitchFamily="18" charset="0"/>
              <a:cs typeface="Arial" pitchFamily="34" charset="0"/>
            </a:endParaRPr>
          </a:p>
        </p:txBody>
      </p:sp>
      <p:sp>
        <p:nvSpPr>
          <p:cNvPr id="5" name="Flowchart: Magnetic Disk 4"/>
          <p:cNvSpPr/>
          <p:nvPr/>
        </p:nvSpPr>
        <p:spPr>
          <a:xfrm>
            <a:off x="5562600" y="1752600"/>
            <a:ext cx="2895600" cy="2209800"/>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lvl="0" eaLnBrk="0" fontAlgn="base" hangingPunct="0">
              <a:spcBef>
                <a:spcPct val="0"/>
              </a:spcBef>
              <a:spcAft>
                <a:spcPct val="0"/>
              </a:spcAft>
              <a:buFontTx/>
              <a:buChar char="•"/>
              <a:tabLst>
                <a:tab pos="457200" algn="l"/>
              </a:tabLst>
            </a:pPr>
            <a:r>
              <a:rPr lang="en-US" b="1" u="sng" dirty="0" smtClean="0">
                <a:solidFill>
                  <a:srgbClr val="3D4752"/>
                </a:solidFill>
                <a:latin typeface="Helvetica" charset="0"/>
                <a:ea typeface="Times New Roman" pitchFamily="18" charset="0"/>
                <a:cs typeface="Arial" pitchFamily="34" charset="0"/>
              </a:rPr>
              <a:t>LRU Evictor</a:t>
            </a:r>
            <a:endParaRPr lang="en-US" sz="2800" u="sng" dirty="0" smtClean="0">
              <a:latin typeface="Arial" pitchFamily="34" charset="0"/>
              <a:ea typeface="Times New Roman" pitchFamily="18" charset="0"/>
              <a:cs typeface="Arial" pitchFamily="34" charset="0"/>
            </a:endParaRPr>
          </a:p>
          <a:p>
            <a:pPr lvl="0" eaLnBrk="0" fontAlgn="base" hangingPunct="0">
              <a:spcBef>
                <a:spcPct val="0"/>
              </a:spcBef>
              <a:spcAft>
                <a:spcPct val="0"/>
              </a:spcAft>
              <a:tabLst>
                <a:tab pos="457200" algn="l"/>
              </a:tabLst>
            </a:pPr>
            <a:r>
              <a:rPr lang="en-US" dirty="0" smtClean="0">
                <a:solidFill>
                  <a:srgbClr val="3D4752"/>
                </a:solidFill>
                <a:latin typeface="Helvetica" charset="0"/>
                <a:ea typeface="Times New Roman" pitchFamily="18" charset="0"/>
                <a:cs typeface="Arial" pitchFamily="34" charset="0"/>
              </a:rPr>
              <a:t>Evicts the </a:t>
            </a:r>
            <a:r>
              <a:rPr lang="en-US" b="1" dirty="0" smtClean="0">
                <a:solidFill>
                  <a:srgbClr val="3D4752"/>
                </a:solidFill>
                <a:latin typeface="Helvetica" charset="0"/>
                <a:ea typeface="Times New Roman" pitchFamily="18" charset="0"/>
                <a:cs typeface="Arial" pitchFamily="34" charset="0"/>
              </a:rPr>
              <a:t>least-recently-used</a:t>
            </a:r>
            <a:r>
              <a:rPr lang="en-US" dirty="0" smtClean="0">
                <a:solidFill>
                  <a:srgbClr val="3D4752"/>
                </a:solidFill>
                <a:latin typeface="Helvetica" charset="0"/>
                <a:ea typeface="Times New Roman" pitchFamily="18" charset="0"/>
                <a:cs typeface="Arial" pitchFamily="34" charset="0"/>
              </a:rPr>
              <a:t> blocks until the required size is freed.</a:t>
            </a:r>
            <a:endParaRPr lang="en-US" sz="2800" dirty="0" smtClean="0">
              <a:latin typeface="Arial" pitchFamily="34" charset="0"/>
              <a:ea typeface="Times New Roman" pitchFamily="18" charset="0"/>
              <a:cs typeface="Arial" pitchFamily="34" charset="0"/>
            </a:endParaRPr>
          </a:p>
        </p:txBody>
      </p:sp>
      <p:sp>
        <p:nvSpPr>
          <p:cNvPr id="6" name="Flowchart: Magnetic Disk 5"/>
          <p:cNvSpPr/>
          <p:nvPr/>
        </p:nvSpPr>
        <p:spPr>
          <a:xfrm>
            <a:off x="152400" y="1752600"/>
            <a:ext cx="4419600" cy="2590800"/>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lvl="0" eaLnBrk="0" fontAlgn="base" hangingPunct="0">
              <a:spcBef>
                <a:spcPct val="0"/>
              </a:spcBef>
              <a:spcAft>
                <a:spcPct val="0"/>
              </a:spcAft>
              <a:buFontTx/>
              <a:buChar char="•"/>
              <a:tabLst>
                <a:tab pos="457200" algn="l"/>
              </a:tabLst>
            </a:pPr>
            <a:r>
              <a:rPr lang="en-US" b="1" u="sng" dirty="0" smtClean="0">
                <a:solidFill>
                  <a:srgbClr val="3D4752"/>
                </a:solidFill>
                <a:latin typeface="Helvetica" charset="0"/>
                <a:ea typeface="Times New Roman" pitchFamily="18" charset="0"/>
                <a:cs typeface="Arial" pitchFamily="34" charset="0"/>
              </a:rPr>
              <a:t>Partial  LRU  Evictor</a:t>
            </a:r>
            <a:endParaRPr lang="en-US" sz="2800" u="sng" dirty="0" smtClean="0">
              <a:latin typeface="Arial" pitchFamily="34" charset="0"/>
              <a:ea typeface="Times New Roman" pitchFamily="18" charset="0"/>
              <a:cs typeface="Arial" pitchFamily="34" charset="0"/>
            </a:endParaRPr>
          </a:p>
          <a:p>
            <a:pPr lvl="0" eaLnBrk="0" fontAlgn="base" hangingPunct="0">
              <a:spcBef>
                <a:spcPct val="0"/>
              </a:spcBef>
              <a:spcAft>
                <a:spcPct val="0"/>
              </a:spcAft>
              <a:tabLst>
                <a:tab pos="457200" algn="l"/>
              </a:tabLst>
            </a:pPr>
            <a:r>
              <a:rPr lang="en-US" dirty="0" smtClean="0">
                <a:solidFill>
                  <a:srgbClr val="3D4752"/>
                </a:solidFill>
                <a:latin typeface="Helvetica" charset="0"/>
                <a:ea typeface="Times New Roman" pitchFamily="18" charset="0"/>
                <a:cs typeface="Arial" pitchFamily="34" charset="0"/>
              </a:rPr>
              <a:t>Evicts based on </a:t>
            </a:r>
            <a:r>
              <a:rPr lang="en-US" b="1" dirty="0" smtClean="0">
                <a:solidFill>
                  <a:srgbClr val="3D4752"/>
                </a:solidFill>
                <a:latin typeface="Helvetica" charset="0"/>
                <a:ea typeface="Times New Roman" pitchFamily="18" charset="0"/>
                <a:cs typeface="Arial" pitchFamily="34" charset="0"/>
              </a:rPr>
              <a:t>least-recently-used</a:t>
            </a:r>
            <a:r>
              <a:rPr lang="en-US" dirty="0" smtClean="0">
                <a:solidFill>
                  <a:srgbClr val="3D4752"/>
                </a:solidFill>
                <a:latin typeface="Helvetica" charset="0"/>
                <a:ea typeface="Times New Roman" pitchFamily="18" charset="0"/>
                <a:cs typeface="Arial" pitchFamily="34" charset="0"/>
              </a:rPr>
              <a:t> but will choose Storage Dir with </a:t>
            </a:r>
            <a:r>
              <a:rPr lang="en-US" b="1" dirty="0" smtClean="0">
                <a:solidFill>
                  <a:srgbClr val="3D4752"/>
                </a:solidFill>
                <a:latin typeface="Helvetica" charset="0"/>
                <a:ea typeface="Times New Roman" pitchFamily="18" charset="0"/>
                <a:cs typeface="Arial" pitchFamily="34" charset="0"/>
              </a:rPr>
              <a:t>maximum free space </a:t>
            </a:r>
            <a:r>
              <a:rPr lang="en-US" dirty="0" smtClean="0">
                <a:solidFill>
                  <a:srgbClr val="3D4752"/>
                </a:solidFill>
                <a:latin typeface="Helvetica" charset="0"/>
                <a:ea typeface="Times New Roman" pitchFamily="18" charset="0"/>
                <a:cs typeface="Arial" pitchFamily="34" charset="0"/>
              </a:rPr>
              <a:t>and only evict from that Storage Dir.</a:t>
            </a:r>
            <a:endParaRPr lang="en-US" sz="4000" dirty="0" smtClean="0">
              <a:latin typeface="Arial" pitchFamily="34" charset="0"/>
              <a:cs typeface="Arial" pitchFamily="34" charset="0"/>
            </a:endParaRP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28673" name="Rectangle 1"/>
          <p:cNvSpPr>
            <a:spLocks noChangeArrowheads="1"/>
          </p:cNvSpPr>
          <p:nvPr/>
        </p:nvSpPr>
        <p:spPr bwMode="auto">
          <a:xfrm>
            <a:off x="0" y="0"/>
            <a:ext cx="9144000" cy="13849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US" sz="2800" b="0" i="0" u="none" strike="noStrike" cap="none" normalizeH="0" baseline="0" dirty="0" smtClean="0">
                <a:ln>
                  <a:noFill/>
                </a:ln>
                <a:solidFill>
                  <a:schemeClr val="bg1"/>
                </a:solidFill>
                <a:effectLst/>
                <a:latin typeface="Helvetica"/>
                <a:ea typeface="Times New Roman" pitchFamily="18" charset="0"/>
                <a:cs typeface="Times New Roman" pitchFamily="18" charset="0"/>
              </a:rPr>
              <a:t>Well if you take a quick look at the big data world today things can be split into 2 categories</a:t>
            </a:r>
            <a:endParaRPr kumimoji="0" lang="en-US" sz="2800" b="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sz="2800" b="0" i="0" u="none" strike="noStrike" cap="none" normalizeH="0" baseline="0" dirty="0" smtClean="0">
              <a:ln>
                <a:noFill/>
              </a:ln>
              <a:solidFill>
                <a:schemeClr val="bg1"/>
              </a:solidFill>
              <a:effectLst/>
              <a:latin typeface="Arial" pitchFamily="34" charset="0"/>
              <a:cs typeface="Arial" pitchFamily="34" charset="0"/>
            </a:endParaRPr>
          </a:p>
        </p:txBody>
      </p:sp>
      <p:sp>
        <p:nvSpPr>
          <p:cNvPr id="3" name="Flowchart: Sequential Access Storage 2"/>
          <p:cNvSpPr/>
          <p:nvPr/>
        </p:nvSpPr>
        <p:spPr>
          <a:xfrm flipH="1">
            <a:off x="0" y="1524000"/>
            <a:ext cx="6248400" cy="2362200"/>
          </a:xfrm>
          <a:prstGeom prst="flowChartMagneticTape">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buFontTx/>
              <a:buChar char="•"/>
              <a:tabLst>
                <a:tab pos="457200" algn="l"/>
              </a:tabLst>
            </a:pPr>
            <a:r>
              <a:rPr lang="en-US" b="1" u="sng" dirty="0" smtClean="0">
                <a:solidFill>
                  <a:srgbClr val="333333"/>
                </a:solidFill>
                <a:latin typeface="Helvetica"/>
                <a:ea typeface="Times New Roman" pitchFamily="18" charset="0"/>
                <a:cs typeface="Times New Roman" pitchFamily="18" charset="0"/>
              </a:rPr>
              <a:t>The compute engine</a:t>
            </a:r>
            <a:r>
              <a:rPr lang="en-US" dirty="0" smtClean="0">
                <a:solidFill>
                  <a:srgbClr val="333333"/>
                </a:solidFill>
                <a:latin typeface="Helvetica"/>
                <a:ea typeface="Times New Roman" pitchFamily="18" charset="0"/>
                <a:cs typeface="Times New Roman" pitchFamily="18" charset="0"/>
              </a:rPr>
              <a:t>: Spark, Hadoop, </a:t>
            </a:r>
            <a:r>
              <a:rPr lang="en-US" dirty="0" err="1" smtClean="0">
                <a:solidFill>
                  <a:srgbClr val="333333"/>
                </a:solidFill>
                <a:latin typeface="Helvetica"/>
                <a:ea typeface="Times New Roman" pitchFamily="18" charset="0"/>
                <a:cs typeface="Times New Roman" pitchFamily="18" charset="0"/>
              </a:rPr>
              <a:t>Flink</a:t>
            </a:r>
            <a:r>
              <a:rPr lang="en-US" dirty="0" smtClean="0">
                <a:solidFill>
                  <a:srgbClr val="333333"/>
                </a:solidFill>
                <a:latin typeface="Helvetica"/>
                <a:ea typeface="Times New Roman" pitchFamily="18" charset="0"/>
                <a:cs typeface="Times New Roman" pitchFamily="18" charset="0"/>
              </a:rPr>
              <a:t>, </a:t>
            </a:r>
            <a:r>
              <a:rPr lang="en-US" dirty="0" smtClean="0">
                <a:solidFill>
                  <a:srgbClr val="333333"/>
                </a:solidFill>
                <a:ea typeface="Times New Roman" pitchFamily="18" charset="0"/>
                <a:cs typeface="Times New Roman" pitchFamily="18" charset="0"/>
              </a:rPr>
              <a:t>…</a:t>
            </a:r>
            <a:r>
              <a:rPr lang="en-US" dirty="0" smtClean="0">
                <a:solidFill>
                  <a:srgbClr val="333333"/>
                </a:solidFill>
                <a:latin typeface="Helvetica"/>
                <a:ea typeface="Times New Roman" pitchFamily="18" charset="0"/>
                <a:cs typeface="Times New Roman" pitchFamily="18" charset="0"/>
              </a:rPr>
              <a:t> These are the big data </a:t>
            </a:r>
            <a:r>
              <a:rPr lang="en-US" b="1" dirty="0" smtClean="0">
                <a:solidFill>
                  <a:srgbClr val="333333"/>
                </a:solidFill>
                <a:latin typeface="Helvetica"/>
                <a:ea typeface="Times New Roman" pitchFamily="18" charset="0"/>
                <a:cs typeface="Times New Roman" pitchFamily="18" charset="0"/>
              </a:rPr>
              <a:t>frameworks</a:t>
            </a:r>
            <a:r>
              <a:rPr lang="en-US" dirty="0" smtClean="0">
                <a:solidFill>
                  <a:srgbClr val="333333"/>
                </a:solidFill>
                <a:latin typeface="Helvetica"/>
                <a:ea typeface="Times New Roman" pitchFamily="18" charset="0"/>
                <a:cs typeface="Times New Roman" pitchFamily="18" charset="0"/>
              </a:rPr>
              <a:t> that allows to run some computation over the data.</a:t>
            </a:r>
          </a:p>
        </p:txBody>
      </p:sp>
      <p:sp>
        <p:nvSpPr>
          <p:cNvPr id="4" name="Flowchart: Sequential Access Storage 3"/>
          <p:cNvSpPr/>
          <p:nvPr/>
        </p:nvSpPr>
        <p:spPr>
          <a:xfrm>
            <a:off x="2667000" y="3886200"/>
            <a:ext cx="6477000" cy="2590800"/>
          </a:xfrm>
          <a:prstGeom prst="flowChartMagneticTape">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buFontTx/>
              <a:buChar char="•"/>
              <a:tabLst>
                <a:tab pos="457200" algn="l"/>
              </a:tabLst>
            </a:pPr>
            <a:r>
              <a:rPr lang="en-US" b="1" u="sng" dirty="0" smtClean="0">
                <a:solidFill>
                  <a:srgbClr val="333333"/>
                </a:solidFill>
                <a:latin typeface="Helvetica"/>
                <a:ea typeface="Times New Roman" pitchFamily="18" charset="0"/>
                <a:cs typeface="Times New Roman" pitchFamily="18" charset="0"/>
              </a:rPr>
              <a:t>The physical storage</a:t>
            </a:r>
            <a:r>
              <a:rPr lang="en-US" dirty="0" smtClean="0">
                <a:solidFill>
                  <a:srgbClr val="333333"/>
                </a:solidFill>
                <a:latin typeface="Helvetica"/>
                <a:ea typeface="Times New Roman" pitchFamily="18" charset="0"/>
                <a:cs typeface="Times New Roman" pitchFamily="18" charset="0"/>
              </a:rPr>
              <a:t>: All this data must be stored somewhere most likely using some distributed file systems: HDFS, S3, </a:t>
            </a:r>
            <a:r>
              <a:rPr lang="en-US" dirty="0" err="1" smtClean="0">
                <a:solidFill>
                  <a:srgbClr val="333333"/>
                </a:solidFill>
                <a:latin typeface="Helvetica"/>
                <a:ea typeface="Times New Roman" pitchFamily="18" charset="0"/>
                <a:cs typeface="Times New Roman" pitchFamily="18" charset="0"/>
              </a:rPr>
              <a:t>GlusterFS</a:t>
            </a:r>
            <a:r>
              <a:rPr lang="en-US" dirty="0" smtClean="0">
                <a:solidFill>
                  <a:srgbClr val="333333"/>
                </a:solidFill>
                <a:latin typeface="Helvetica"/>
                <a:ea typeface="Times New Roman" pitchFamily="18" charset="0"/>
                <a:cs typeface="Times New Roman" pitchFamily="18" charset="0"/>
              </a:rPr>
              <a:t>, Parquet, </a:t>
            </a:r>
            <a:r>
              <a:rPr lang="en-US" dirty="0" smtClean="0">
                <a:solidFill>
                  <a:srgbClr val="333333"/>
                </a:solidFill>
                <a:ea typeface="Times New Roman" pitchFamily="18" charset="0"/>
                <a:cs typeface="Times New Roman" pitchFamily="18" charset="0"/>
              </a:rPr>
              <a:t>…</a:t>
            </a:r>
            <a:endParaRPr lang="en-US" dirty="0" smtClean="0">
              <a:solidFill>
                <a:schemeClr val="tx1"/>
              </a:solidFill>
              <a:latin typeface="Arial" pitchFamily="34" charset="0"/>
              <a:cs typeface="Arial" pitchFamily="34" charset="0"/>
            </a:endParaRPr>
          </a:p>
          <a:p>
            <a:pPr lvl="0" eaLnBrk="0" fontAlgn="base" hangingPunct="0">
              <a:spcBef>
                <a:spcPct val="0"/>
              </a:spcBef>
              <a:spcAft>
                <a:spcPct val="0"/>
              </a:spcAft>
              <a:tabLst>
                <a:tab pos="457200" algn="l"/>
              </a:tabLst>
            </a:pPr>
            <a:r>
              <a:rPr lang="en-US" dirty="0" smtClean="0">
                <a:solidFill>
                  <a:srgbClr val="333333"/>
                </a:solidFill>
                <a:latin typeface="Helvetica"/>
                <a:ea typeface="Times New Roman" pitchFamily="18" charset="0"/>
                <a:cs typeface="Times New Roman" pitchFamily="18" charset="0"/>
              </a:rPr>
              <a:t>And each compute engine should be able to access any of these file systems.</a:t>
            </a:r>
            <a:endParaRPr lang="en-US" dirty="0"/>
          </a:p>
        </p:txBody>
      </p:sp>
      <p:sp>
        <p:nvSpPr>
          <p:cNvPr id="6" name="Cloud Callout 5"/>
          <p:cNvSpPr/>
          <p:nvPr/>
        </p:nvSpPr>
        <p:spPr>
          <a:xfrm flipH="1">
            <a:off x="6172200" y="609600"/>
            <a:ext cx="2971800" cy="2743200"/>
          </a:xfrm>
          <a:prstGeom prst="cloudCallou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t>a framework is often a layered structure indicating what kind of programs can or should be built and how they would interrelate.</a:t>
            </a:r>
            <a:endParaRPr lang="en-US"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7585" name="Rectangle 1"/>
          <p:cNvSpPr>
            <a:spLocks noChangeArrowheads="1"/>
          </p:cNvSpPr>
          <p:nvPr/>
        </p:nvSpPr>
        <p:spPr bwMode="auto">
          <a:xfrm>
            <a:off x="0" y="0"/>
            <a:ext cx="9144000" cy="3438328"/>
          </a:xfrm>
          <a:prstGeom prst="rect">
            <a:avLst/>
          </a:prstGeom>
          <a:blipFill>
            <a:blip r:embed="rId3"/>
            <a:tile tx="0" ty="0" sx="100000" sy="100000" flip="none" algn="tl"/>
          </a:blipFill>
          <a:ln w="9525">
            <a:noFill/>
            <a:miter lim="800000"/>
            <a:headEnd/>
            <a:tailEnd/>
          </a:ln>
          <a:effectLst/>
        </p:spPr>
        <p:txBody>
          <a:bodyPr vert="horz" wrap="square" lIns="0" tIns="238050" rIns="0" bIns="119025"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3D4752"/>
                </a:solidFill>
                <a:effectLst/>
                <a:latin typeface="Helvetica" charset="0"/>
                <a:ea typeface="Times New Roman" pitchFamily="18" charset="0"/>
                <a:cs typeface="Arial" pitchFamily="34" charset="0"/>
              </a:rPr>
              <a:t>Space Reserver</a:t>
            </a:r>
            <a:endParaRPr kumimoji="0" lang="en-US" sz="20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3D4752"/>
                </a:solidFill>
                <a:effectLst/>
                <a:latin typeface="Helvetica" charset="0"/>
                <a:ea typeface="Times New Roman" pitchFamily="18" charset="0"/>
                <a:cs typeface="Arial" pitchFamily="34" charset="0"/>
              </a:rPr>
              <a:t>Space reserver makes tiered storage try to </a:t>
            </a:r>
            <a:r>
              <a:rPr kumimoji="0" lang="en-US" sz="2000" b="1" i="0" u="none" strike="noStrike" cap="none" normalizeH="0" baseline="0" dirty="0" smtClean="0">
                <a:ln>
                  <a:noFill/>
                </a:ln>
                <a:solidFill>
                  <a:srgbClr val="3D4752"/>
                </a:solidFill>
                <a:effectLst/>
                <a:latin typeface="Helvetica" charset="0"/>
                <a:ea typeface="Times New Roman" pitchFamily="18" charset="0"/>
                <a:cs typeface="Arial" pitchFamily="34" charset="0"/>
              </a:rPr>
              <a:t>reserve certain portion of space on each storage layer before all space on that layer is consumed. </a:t>
            </a:r>
            <a:r>
              <a:rPr kumimoji="0" lang="en-US" sz="2000" b="0" i="0" u="none" strike="noStrike" cap="none" normalizeH="0" baseline="0" dirty="0" smtClean="0">
                <a:ln>
                  <a:noFill/>
                </a:ln>
                <a:solidFill>
                  <a:srgbClr val="3D4752"/>
                </a:solidFill>
                <a:effectLst/>
                <a:latin typeface="Helvetica" charset="0"/>
                <a:ea typeface="Times New Roman" pitchFamily="18" charset="0"/>
                <a:cs typeface="Arial" pitchFamily="34" charset="0"/>
              </a:rPr>
              <a:t>This will improve the performance of </a:t>
            </a:r>
            <a:r>
              <a:rPr kumimoji="0" lang="en-US" sz="2000" b="1" i="0" u="none" strike="noStrike" cap="none" normalizeH="0" baseline="0" dirty="0" smtClean="0">
                <a:ln>
                  <a:noFill/>
                </a:ln>
                <a:solidFill>
                  <a:srgbClr val="3D4752"/>
                </a:solidFill>
                <a:effectLst/>
                <a:latin typeface="Helvetica" charset="0"/>
                <a:ea typeface="Times New Roman" pitchFamily="18" charset="0"/>
                <a:cs typeface="Arial" pitchFamily="34" charset="0"/>
              </a:rPr>
              <a:t>bursty writes</a:t>
            </a:r>
            <a:r>
              <a:rPr kumimoji="0" lang="en-US" sz="2000" b="0" i="0" u="none" strike="noStrike" cap="none" normalizeH="0" baseline="0" dirty="0" smtClean="0">
                <a:ln>
                  <a:noFill/>
                </a:ln>
                <a:solidFill>
                  <a:srgbClr val="3D4752"/>
                </a:solidFill>
                <a:effectLst/>
                <a:latin typeface="Helvetica" charset="0"/>
                <a:ea typeface="Times New Roman" pitchFamily="18" charset="0"/>
                <a:cs typeface="Arial" pitchFamily="34" charset="0"/>
              </a:rPr>
              <a:t>, and may also provide marginal performance gain for </a:t>
            </a:r>
            <a:r>
              <a:rPr kumimoji="0" lang="en-US" sz="2000" b="1" i="0" u="none" strike="noStrike" cap="none" normalizeH="0" baseline="0" dirty="0" smtClean="0">
                <a:ln>
                  <a:noFill/>
                </a:ln>
                <a:solidFill>
                  <a:srgbClr val="3D4752"/>
                </a:solidFill>
                <a:effectLst/>
                <a:latin typeface="Helvetica" charset="0"/>
                <a:ea typeface="Times New Roman" pitchFamily="18" charset="0"/>
                <a:cs typeface="Arial" pitchFamily="34" charset="0"/>
              </a:rPr>
              <a:t>continuous writes</a:t>
            </a:r>
            <a:r>
              <a:rPr kumimoji="0" lang="en-US" sz="2000" b="0" i="0" u="none" strike="noStrike" cap="none" normalizeH="0" baseline="0" dirty="0" smtClean="0">
                <a:ln>
                  <a:noFill/>
                </a:ln>
                <a:solidFill>
                  <a:srgbClr val="3D4752"/>
                </a:solidFill>
                <a:effectLst/>
                <a:latin typeface="Helvetica" charset="0"/>
                <a:ea typeface="Times New Roman" pitchFamily="18" charset="0"/>
                <a:cs typeface="Arial" pitchFamily="34" charset="0"/>
              </a:rPr>
              <a:t> that may otherwise be slower because eviction is continually running to free up space for the write.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3D4752"/>
                </a:solidFill>
                <a:effectLst/>
                <a:latin typeface="Helvetica" charset="0"/>
                <a:ea typeface="Times New Roman" pitchFamily="18" charset="0"/>
                <a:cs typeface="Arial" pitchFamily="34" charset="0"/>
              </a:rPr>
              <a:t>Space reservation can be enforced by configuring </a:t>
            </a:r>
            <a:r>
              <a:rPr kumimoji="0" lang="en-US" sz="2000" b="1" i="0" u="none" strike="noStrike" cap="none" normalizeH="0" baseline="0" dirty="0" smtClean="0">
                <a:ln>
                  <a:noFill/>
                </a:ln>
                <a:solidFill>
                  <a:srgbClr val="3D4752"/>
                </a:solidFill>
                <a:effectLst/>
                <a:latin typeface="Helvetica" charset="0"/>
                <a:ea typeface="Times New Roman" pitchFamily="18" charset="0"/>
                <a:cs typeface="Arial" pitchFamily="34" charset="0"/>
              </a:rPr>
              <a:t>high watermark </a:t>
            </a:r>
            <a:r>
              <a:rPr kumimoji="0" lang="en-US" sz="2000" b="0" i="0" u="none" strike="noStrike" cap="none" normalizeH="0" baseline="0" dirty="0" smtClean="0">
                <a:ln>
                  <a:noFill/>
                </a:ln>
                <a:solidFill>
                  <a:srgbClr val="3D4752"/>
                </a:solidFill>
                <a:effectLst/>
                <a:latin typeface="Helvetica" charset="0"/>
                <a:ea typeface="Times New Roman" pitchFamily="18" charset="0"/>
                <a:cs typeface="Arial" pitchFamily="34" charset="0"/>
              </a:rPr>
              <a:t>and </a:t>
            </a:r>
            <a:r>
              <a:rPr kumimoji="0" lang="en-US" sz="2000" b="1" i="0" u="none" strike="noStrike" cap="none" normalizeH="0" baseline="0" dirty="0" smtClean="0">
                <a:ln>
                  <a:noFill/>
                </a:ln>
                <a:solidFill>
                  <a:srgbClr val="3D4752"/>
                </a:solidFill>
                <a:effectLst/>
                <a:latin typeface="Helvetica" charset="0"/>
                <a:ea typeface="Times New Roman" pitchFamily="18" charset="0"/>
                <a:cs typeface="Arial" pitchFamily="34" charset="0"/>
              </a:rPr>
              <a:t>low watermark</a:t>
            </a:r>
            <a:r>
              <a:rPr kumimoji="0" lang="en-US" sz="2000" b="0" i="0" u="none" strike="noStrike" cap="none" normalizeH="0" baseline="0" dirty="0" smtClean="0">
                <a:ln>
                  <a:noFill/>
                </a:ln>
                <a:solidFill>
                  <a:srgbClr val="3D4752"/>
                </a:solidFill>
                <a:effectLst/>
                <a:latin typeface="Helvetica" charset="0"/>
                <a:ea typeface="Times New Roman" pitchFamily="18" charset="0"/>
                <a:cs typeface="Arial" pitchFamily="34" charset="0"/>
              </a:rPr>
              <a:t> per tier. Once the high watermark is reached, a background eviction process is started to free up space till the low watermark is reached.</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TextBox 2"/>
          <p:cNvSpPr txBox="1"/>
          <p:nvPr/>
        </p:nvSpPr>
        <p:spPr>
          <a:xfrm>
            <a:off x="0" y="3581400"/>
            <a:ext cx="8991599" cy="2831544"/>
          </a:xfrm>
          <a:prstGeom prst="rect">
            <a:avLst/>
          </a:prstGeom>
          <a:noFill/>
        </p:spPr>
        <p:txBody>
          <a:bodyPr wrap="square" rtlCol="0">
            <a:spAutoFit/>
          </a:bodyPr>
          <a:lstStyle/>
          <a:p>
            <a:pPr algn="ctr"/>
            <a:r>
              <a:rPr lang="en-IN" sz="2400" b="1" dirty="0" smtClean="0"/>
              <a:t>Storage Directories</a:t>
            </a:r>
            <a:endParaRPr lang="en-US" sz="2400" dirty="0" smtClean="0"/>
          </a:p>
          <a:p>
            <a:r>
              <a:rPr lang="en-IN" sz="2200" dirty="0" smtClean="0"/>
              <a:t>A tier is made up of at least one storage directory. This directory is a file path where the Alluxio blocks should be stored. </a:t>
            </a:r>
            <a:r>
              <a:rPr lang="en-IN" sz="2200" b="1" dirty="0" smtClean="0"/>
              <a:t>Alluxio supports configuring multiple directories for a single tier, allowing multiple storage devices for a particular tier.</a:t>
            </a:r>
            <a:r>
              <a:rPr lang="en-IN" sz="2200" dirty="0" smtClean="0"/>
              <a:t> For example, if you have five SSD devices on your Alluxio worker, you can configure Alluxio to use all five devices for the SSD tier. Choosing which directory the data should placed is determined by the </a:t>
            </a:r>
            <a:r>
              <a:rPr lang="en-IN" sz="2200" dirty="0" smtClean="0">
                <a:hlinkClick r:id="rId4"/>
              </a:rPr>
              <a:t>allocators</a:t>
            </a:r>
            <a:r>
              <a:rPr lang="en-IN" sz="2200" dirty="0" smtClean="0"/>
              <a:t>.</a:t>
            </a:r>
            <a:endParaRPr lang="en-US" sz="2200" dirty="0"/>
          </a:p>
        </p:txBody>
      </p:sp>
    </p:spTree>
  </p:cSld>
  <p:clrMapOvr>
    <a:masterClrMapping/>
  </p:clrMapOvr>
  <p:transition>
    <p:pull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Rectangle 1"/>
          <p:cNvSpPr/>
          <p:nvPr/>
        </p:nvSpPr>
        <p:spPr>
          <a:xfrm>
            <a:off x="0" y="0"/>
            <a:ext cx="4724400" cy="4419600"/>
          </a:xfrm>
          <a:prstGeom prst="rect">
            <a:avLst/>
          </a:prstGeom>
          <a:effectLst>
            <a:outerShdw blurRad="40000" dist="20000" dir="5400000" rotWithShape="0">
              <a:srgbClr val="000000">
                <a:alpha val="38000"/>
              </a:srgbClr>
            </a:outerShdw>
            <a:softEdge rad="127000"/>
          </a:effectLst>
        </p:spPr>
        <p:style>
          <a:lnRef idx="1">
            <a:schemeClr val="accent1"/>
          </a:lnRef>
          <a:fillRef idx="2">
            <a:schemeClr val="accent1"/>
          </a:fillRef>
          <a:effectRef idx="1">
            <a:schemeClr val="accent1"/>
          </a:effectRef>
          <a:fontRef idx="minor">
            <a:schemeClr val="dk1"/>
          </a:fontRef>
        </p:style>
        <p:txBody>
          <a:bodyPr rtlCol="0" anchor="ctr"/>
          <a:lstStyle/>
          <a:p>
            <a:r>
              <a:rPr lang="en-IN" dirty="0" smtClean="0"/>
              <a:t>Writing Data</a:t>
            </a:r>
            <a:endParaRPr lang="en-US" b="1" dirty="0" smtClean="0"/>
          </a:p>
          <a:p>
            <a:r>
              <a:rPr lang="en-IN" dirty="0" smtClean="0"/>
              <a:t>When a user writes a new block, it is written to the top tier by default. </a:t>
            </a:r>
          </a:p>
          <a:p>
            <a:r>
              <a:rPr lang="en-IN" dirty="0" smtClean="0"/>
              <a:t>If there is not enough space for the block in the top tier, then the evictor is triggered in order to free space for the new block. If no space is available or can be freed up in the top tier, the write will fail. </a:t>
            </a:r>
            <a:endParaRPr lang="en-US" dirty="0" smtClean="0"/>
          </a:p>
          <a:p>
            <a:r>
              <a:rPr lang="en-IN" dirty="0" smtClean="0"/>
              <a:t>Reading data with the </a:t>
            </a:r>
            <a:r>
              <a:rPr lang="en-IN" b="1" dirty="0" smtClean="0"/>
              <a:t>ReadType.CACHE </a:t>
            </a:r>
            <a:r>
              <a:rPr lang="en-IN" dirty="0" smtClean="0"/>
              <a:t>or </a:t>
            </a:r>
            <a:r>
              <a:rPr lang="en-IN" b="1" dirty="0" smtClean="0"/>
              <a:t>ReadType.CACHE_PROMOTE</a:t>
            </a:r>
            <a:r>
              <a:rPr lang="en-IN" dirty="0" smtClean="0"/>
              <a:t> will also result in the data being written into Alluxio.</a:t>
            </a:r>
          </a:p>
          <a:p>
            <a:endParaRPr lang="en-US" dirty="0" smtClean="0"/>
          </a:p>
          <a:p>
            <a:r>
              <a:rPr lang="en-IN" dirty="0" smtClean="0"/>
              <a:t>Finally, data is written into Alluxio via the load command. In this case also, the data is always written to the top tier.</a:t>
            </a:r>
            <a:endParaRPr lang="en-US" dirty="0" smtClean="0"/>
          </a:p>
          <a:p>
            <a:pPr algn="ctr"/>
            <a:endParaRPr lang="en-US" dirty="0"/>
          </a:p>
        </p:txBody>
      </p:sp>
      <p:sp>
        <p:nvSpPr>
          <p:cNvPr id="4" name="Rectangle 3"/>
          <p:cNvSpPr/>
          <p:nvPr/>
        </p:nvSpPr>
        <p:spPr>
          <a:xfrm>
            <a:off x="0" y="4495800"/>
            <a:ext cx="4724400" cy="2362200"/>
          </a:xfrm>
          <a:prstGeom prst="rect">
            <a:avLst/>
          </a:prstGeom>
          <a:effectLst>
            <a:outerShdw blurRad="40000" dist="20000" dir="5400000" rotWithShape="0">
              <a:srgbClr val="000000">
                <a:alpha val="38000"/>
              </a:srgbClr>
            </a:outerShdw>
            <a:softEdge rad="127000"/>
          </a:effectLst>
        </p:spPr>
        <p:style>
          <a:lnRef idx="1">
            <a:schemeClr val="accent2"/>
          </a:lnRef>
          <a:fillRef idx="2">
            <a:schemeClr val="accent2"/>
          </a:fillRef>
          <a:effectRef idx="1">
            <a:schemeClr val="accent2"/>
          </a:effectRef>
          <a:fontRef idx="minor">
            <a:schemeClr val="dk1"/>
          </a:fontRef>
        </p:style>
        <p:txBody>
          <a:bodyPr rtlCol="0" anchor="ctr"/>
          <a:lstStyle/>
          <a:p>
            <a:r>
              <a:rPr lang="en-IN" i="1" dirty="0" smtClean="0"/>
              <a:t>Pinning Files</a:t>
            </a:r>
            <a:endParaRPr lang="en-US" b="1" i="1" dirty="0" smtClean="0"/>
          </a:p>
          <a:p>
            <a:r>
              <a:rPr lang="en-IN" dirty="0" smtClean="0"/>
              <a:t>A user can control the placement and movement of their files is using </a:t>
            </a:r>
            <a:r>
              <a:rPr lang="en-IN" i="1" dirty="0" smtClean="0"/>
              <a:t>pin</a:t>
            </a:r>
            <a:r>
              <a:rPr lang="en-IN" dirty="0" smtClean="0"/>
              <a:t> and </a:t>
            </a:r>
            <a:r>
              <a:rPr lang="en-IN" i="1" dirty="0" smtClean="0"/>
              <a:t>unpin</a:t>
            </a:r>
            <a:r>
              <a:rPr lang="en-IN" dirty="0" smtClean="0"/>
              <a:t> files. </a:t>
            </a:r>
            <a:r>
              <a:rPr lang="en-IN" b="1" dirty="0" smtClean="0"/>
              <a:t>When a file is pinned, its blocks will not be evicted. </a:t>
            </a:r>
            <a:r>
              <a:rPr lang="en-IN" dirty="0" smtClean="0"/>
              <a:t>However, users can still promote blocks of pinned files to move blocks to the top tier.</a:t>
            </a:r>
            <a:endParaRPr lang="en-US" dirty="0" smtClean="0"/>
          </a:p>
          <a:p>
            <a:pPr algn="ctr"/>
            <a:endParaRPr lang="en-US" dirty="0"/>
          </a:p>
        </p:txBody>
      </p:sp>
      <p:sp>
        <p:nvSpPr>
          <p:cNvPr id="5" name="Rectangle 4"/>
          <p:cNvSpPr/>
          <p:nvPr/>
        </p:nvSpPr>
        <p:spPr>
          <a:xfrm>
            <a:off x="4876800" y="1600200"/>
            <a:ext cx="4267200" cy="4267200"/>
          </a:xfrm>
          <a:prstGeom prst="rect">
            <a:avLst/>
          </a:prstGeom>
          <a:effectLst>
            <a:outerShdw blurRad="40000" dist="20000" dir="5400000" rotWithShape="0">
              <a:srgbClr val="000000">
                <a:alpha val="38000"/>
              </a:srgbClr>
            </a:outerShdw>
            <a:softEdge rad="127000"/>
          </a:effectLst>
        </p:spPr>
        <p:style>
          <a:lnRef idx="1">
            <a:schemeClr val="accent3"/>
          </a:lnRef>
          <a:fillRef idx="2">
            <a:schemeClr val="accent3"/>
          </a:fillRef>
          <a:effectRef idx="1">
            <a:schemeClr val="accent3"/>
          </a:effectRef>
          <a:fontRef idx="minor">
            <a:schemeClr val="dk1"/>
          </a:fontRef>
        </p:style>
        <p:txBody>
          <a:bodyPr rtlCol="0" anchor="ctr"/>
          <a:lstStyle/>
          <a:p>
            <a:r>
              <a:rPr lang="en-IN" dirty="0" smtClean="0"/>
              <a:t>Reading Data</a:t>
            </a:r>
            <a:endParaRPr lang="en-US" b="1" dirty="0" smtClean="0"/>
          </a:p>
          <a:p>
            <a:r>
              <a:rPr lang="en-IN" dirty="0" smtClean="0"/>
              <a:t>If the data is already in Alluxio will simply read the block from where it is already stored. </a:t>
            </a:r>
          </a:p>
          <a:p>
            <a:r>
              <a:rPr lang="en-IN" dirty="0" smtClean="0"/>
              <a:t>If Alluxio is configured with multiple tiers, then </a:t>
            </a:r>
            <a:r>
              <a:rPr lang="en-IN" b="1" dirty="0" smtClean="0"/>
              <a:t>the block will not be necessarily read from the top tier, since it could have been moved to a lower tier transparently.</a:t>
            </a:r>
          </a:p>
          <a:p>
            <a:endParaRPr lang="en-US" dirty="0" smtClean="0"/>
          </a:p>
          <a:p>
            <a:r>
              <a:rPr lang="en-IN" dirty="0" smtClean="0"/>
              <a:t>Reading data with the </a:t>
            </a:r>
            <a:r>
              <a:rPr lang="en-IN" b="1" dirty="0" smtClean="0"/>
              <a:t>ReadType.CACHE_PROMOTE</a:t>
            </a:r>
            <a:r>
              <a:rPr lang="en-IN" dirty="0" smtClean="0"/>
              <a:t> will ensure the data is first transferred to the top tier before it is read from the worker. </a:t>
            </a:r>
            <a:endParaRPr lang="en-US" dirty="0" smtClean="0"/>
          </a:p>
        </p:txBody>
      </p:sp>
    </p:spTree>
  </p:cSld>
  <p:clrMapOvr>
    <a:masterClrMapping/>
  </p:clrMapOvr>
  <p:transition>
    <p:pull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304800" y="685800"/>
            <a:ext cx="8839200" cy="5447645"/>
          </a:xfrm>
          <a:prstGeom prst="rect">
            <a:avLst/>
          </a:prstGeom>
          <a:noFill/>
        </p:spPr>
        <p:txBody>
          <a:bodyPr wrap="square" rtlCol="0">
            <a:spAutoFit/>
          </a:bodyPr>
          <a:lstStyle/>
          <a:p>
            <a:pPr algn="ctr"/>
            <a:r>
              <a:rPr lang="en-IN" sz="4000" b="1" dirty="0" err="1" smtClean="0">
                <a:solidFill>
                  <a:schemeClr val="bg1"/>
                </a:solidFill>
                <a:latin typeface="Algerian" pitchFamily="82" charset="0"/>
              </a:rPr>
              <a:t>Tiering</a:t>
            </a:r>
            <a:r>
              <a:rPr lang="en-IN" sz="4000" b="1" dirty="0" smtClean="0">
                <a:solidFill>
                  <a:schemeClr val="bg1"/>
                </a:solidFill>
                <a:latin typeface="Algerian" pitchFamily="82" charset="0"/>
              </a:rPr>
              <a:t>  vs. Caching</a:t>
            </a:r>
            <a:endParaRPr lang="en-US" sz="4000" b="1" dirty="0" smtClean="0">
              <a:solidFill>
                <a:schemeClr val="bg1"/>
              </a:solidFill>
              <a:latin typeface="Algerian" pitchFamily="82" charset="0"/>
            </a:endParaRPr>
          </a:p>
          <a:p>
            <a:r>
              <a:rPr lang="en-IN" sz="2800" b="1" dirty="0" smtClean="0">
                <a:solidFill>
                  <a:schemeClr val="bg1"/>
                </a:solidFill>
              </a:rPr>
              <a:t> </a:t>
            </a:r>
            <a:endParaRPr lang="en-US" sz="2800" b="1" dirty="0" smtClean="0">
              <a:solidFill>
                <a:schemeClr val="bg1"/>
              </a:solidFill>
            </a:endParaRPr>
          </a:p>
          <a:p>
            <a:r>
              <a:rPr lang="en-IN" sz="2800" b="1" dirty="0" smtClean="0">
                <a:solidFill>
                  <a:schemeClr val="bg1"/>
                </a:solidFill>
              </a:rPr>
              <a:t>They are different processes. Tiered data resides on one media type at any time, but moves between media as data access patterns change.(means the data access becomes less or basically it changes.)</a:t>
            </a:r>
          </a:p>
          <a:p>
            <a:endParaRPr lang="en-IN" sz="2800" b="1" dirty="0" smtClean="0">
              <a:solidFill>
                <a:schemeClr val="bg1"/>
              </a:solidFill>
            </a:endParaRPr>
          </a:p>
          <a:p>
            <a:r>
              <a:rPr lang="en-IN" sz="2800" b="1" dirty="0" smtClean="0">
                <a:solidFill>
                  <a:schemeClr val="bg1"/>
                </a:solidFill>
              </a:rPr>
              <a:t> Caching temporarily places a copy of the data on a high-performance medium such as </a:t>
            </a:r>
            <a:r>
              <a:rPr lang="en-IN" sz="2800" b="1" u="sng" dirty="0" smtClean="0">
                <a:solidFill>
                  <a:schemeClr val="bg1"/>
                </a:solidFill>
              </a:rPr>
              <a:t>dynamic RAM</a:t>
            </a:r>
            <a:r>
              <a:rPr lang="en-IN" sz="2800" b="1" dirty="0" smtClean="0">
                <a:solidFill>
                  <a:schemeClr val="bg1"/>
                </a:solidFill>
              </a:rPr>
              <a:t> or solid-state memory to improve performance. But the cached data also resides on a lower storage tier, usually an HDD...</a:t>
            </a:r>
            <a:endParaRPr lang="en-US" sz="2800" b="1" dirty="0" smtClean="0">
              <a:solidFill>
                <a:schemeClr val="bg1"/>
              </a:solidFill>
            </a:endParaRPr>
          </a:p>
          <a:p>
            <a:endParaRPr lang="en-US" sz="2800" b="1" dirty="0">
              <a:solidFill>
                <a:schemeClr val="bg1"/>
              </a:solidFill>
            </a:endParaRPr>
          </a:p>
        </p:txBody>
      </p:sp>
    </p:spTree>
  </p:cSld>
  <p:clrMapOvr>
    <a:masterClrMapping/>
  </p:clrMapOvr>
  <p:transition>
    <p:pull di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memory centric.jpg"/>
          <p:cNvPicPr>
            <a:picLocks noChangeAspect="1"/>
          </p:cNvPicPr>
          <p:nvPr/>
        </p:nvPicPr>
        <p:blipFill>
          <a:blip r:embed="rId2"/>
          <a:stretch>
            <a:fillRect/>
          </a:stretch>
        </p:blipFill>
        <p:spPr>
          <a:xfrm>
            <a:off x="1" y="1371600"/>
            <a:ext cx="9144000" cy="5486400"/>
          </a:xfrm>
          <a:prstGeom prst="rect">
            <a:avLst/>
          </a:prstGeom>
        </p:spPr>
      </p:pic>
      <p:sp>
        <p:nvSpPr>
          <p:cNvPr id="3" name="TextBox 2"/>
          <p:cNvSpPr txBox="1"/>
          <p:nvPr/>
        </p:nvSpPr>
        <p:spPr>
          <a:xfrm>
            <a:off x="0" y="0"/>
            <a:ext cx="9144000" cy="1446550"/>
          </a:xfrm>
          <a:prstGeom prst="rect">
            <a:avLst/>
          </a:prstGeom>
          <a:noFill/>
        </p:spPr>
        <p:txBody>
          <a:bodyPr wrap="square" rtlCol="0">
            <a:spAutoFit/>
          </a:bodyPr>
          <a:lstStyle/>
          <a:p>
            <a:pPr algn="ctr"/>
            <a:r>
              <a:rPr lang="en-US" sz="4400" b="1" u="sng" dirty="0" smtClean="0">
                <a:solidFill>
                  <a:schemeClr val="bg1"/>
                </a:solidFill>
                <a:latin typeface="Algerian" pitchFamily="82" charset="0"/>
              </a:rPr>
              <a:t>MEMORIC  CENTRIC</a:t>
            </a:r>
          </a:p>
          <a:p>
            <a:pPr algn="ctr"/>
            <a:r>
              <a:rPr lang="en-US" sz="4400" b="1" u="sng" dirty="0" smtClean="0">
                <a:solidFill>
                  <a:schemeClr val="bg1"/>
                </a:solidFill>
                <a:latin typeface="Algerian" pitchFamily="82" charset="0"/>
              </a:rPr>
              <a:t>SOPHISTICATED  CACHE</a:t>
            </a:r>
            <a:endParaRPr lang="en-US" sz="4400" b="1" u="sng" dirty="0">
              <a:solidFill>
                <a:schemeClr val="bg1"/>
              </a:solidFill>
              <a:latin typeface="Algerian" pitchFamily="82" charset="0"/>
            </a:endParaRPr>
          </a:p>
        </p:txBody>
      </p:sp>
    </p:spTree>
  </p:cSld>
  <p:clrMapOvr>
    <a:masterClrMapping/>
  </p:clrMapOvr>
  <p:transition>
    <p:pull di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TextBox 2"/>
          <p:cNvSpPr txBox="1"/>
          <p:nvPr/>
        </p:nvSpPr>
        <p:spPr>
          <a:xfrm>
            <a:off x="0" y="0"/>
            <a:ext cx="9144000" cy="6740307"/>
          </a:xfrm>
          <a:prstGeom prst="rect">
            <a:avLst/>
          </a:prstGeom>
          <a:noFill/>
        </p:spPr>
        <p:txBody>
          <a:bodyPr wrap="square" rtlCol="0">
            <a:spAutoFit/>
          </a:bodyPr>
          <a:lstStyle/>
          <a:p>
            <a:r>
              <a:rPr lang="en-IN" sz="2400" dirty="0" smtClean="0">
                <a:solidFill>
                  <a:schemeClr val="bg1"/>
                </a:solidFill>
              </a:rPr>
              <a:t>The problem Alluxio aims to solve is that while most businesses now create massive amounts of data, </a:t>
            </a:r>
            <a:r>
              <a:rPr lang="en-IN" sz="2400" b="1" dirty="0" smtClean="0">
                <a:solidFill>
                  <a:schemeClr val="bg1"/>
                </a:solidFill>
              </a:rPr>
              <a:t>they often store them in a number of storage systems and even clouds</a:t>
            </a:r>
            <a:r>
              <a:rPr lang="en-IN" sz="2400" dirty="0" smtClean="0">
                <a:solidFill>
                  <a:schemeClr val="bg1"/>
                </a:solidFill>
              </a:rPr>
              <a:t>. To get value from this data, they </a:t>
            </a:r>
            <a:r>
              <a:rPr lang="en-IN" sz="2400" b="1" dirty="0" smtClean="0">
                <a:solidFill>
                  <a:schemeClr val="bg1"/>
                </a:solidFill>
              </a:rPr>
              <a:t>have to bring all of this information together to analyze it</a:t>
            </a:r>
            <a:r>
              <a:rPr lang="en-IN" sz="2400" dirty="0" smtClean="0">
                <a:solidFill>
                  <a:schemeClr val="bg1"/>
                </a:solidFill>
              </a:rPr>
              <a:t>, but that’s hard to do at any speed if your data is stored in all of these different systems.</a:t>
            </a:r>
          </a:p>
          <a:p>
            <a:endParaRPr lang="en-US" sz="2400" dirty="0" smtClean="0">
              <a:solidFill>
                <a:schemeClr val="bg1"/>
              </a:solidFill>
            </a:endParaRPr>
          </a:p>
          <a:p>
            <a:r>
              <a:rPr lang="en-IN" sz="2400" dirty="0" smtClean="0">
                <a:solidFill>
                  <a:schemeClr val="bg1"/>
                </a:solidFill>
              </a:rPr>
              <a:t>Alluxio allows compute frameworks like Spark, MapReduce and others to access all of this data by providing </a:t>
            </a:r>
            <a:r>
              <a:rPr lang="en-IN" sz="2400" b="1" dirty="0" smtClean="0">
                <a:solidFill>
                  <a:schemeClr val="bg1"/>
                </a:solidFill>
              </a:rPr>
              <a:t>a unified namespace </a:t>
            </a:r>
            <a:r>
              <a:rPr lang="en-IN" sz="2400" dirty="0" smtClean="0">
                <a:solidFill>
                  <a:schemeClr val="bg1"/>
                </a:solidFill>
              </a:rPr>
              <a:t>across all of these distributed storage systems. It then uses a </a:t>
            </a:r>
            <a:r>
              <a:rPr lang="en-IN" sz="2400" b="1" dirty="0" smtClean="0">
                <a:solidFill>
                  <a:schemeClr val="bg1"/>
                </a:solidFill>
              </a:rPr>
              <a:t>tiered storage architecture that caches the most often used data in memory</a:t>
            </a:r>
            <a:r>
              <a:rPr lang="en-IN" sz="2400" dirty="0" smtClean="0">
                <a:solidFill>
                  <a:schemeClr val="bg1"/>
                </a:solidFill>
              </a:rPr>
              <a:t>, with less often used data on SSDs and traditional hard drives. It’s probably fair to think of Alluxio as a very </a:t>
            </a:r>
            <a:r>
              <a:rPr lang="en-IN" sz="2400" b="1" dirty="0" smtClean="0">
                <a:solidFill>
                  <a:schemeClr val="bg1"/>
                </a:solidFill>
              </a:rPr>
              <a:t>sophisticated cache </a:t>
            </a:r>
            <a:r>
              <a:rPr lang="en-IN" sz="2400" dirty="0" smtClean="0">
                <a:solidFill>
                  <a:schemeClr val="bg1"/>
                </a:solidFill>
              </a:rPr>
              <a:t>for big data workloads.</a:t>
            </a:r>
            <a:endParaRPr lang="en-US" sz="2400" dirty="0" smtClean="0">
              <a:solidFill>
                <a:schemeClr val="bg1"/>
              </a:solidFill>
            </a:endParaRPr>
          </a:p>
          <a:p>
            <a:r>
              <a:rPr lang="en-IN" sz="2400" dirty="0" smtClean="0">
                <a:solidFill>
                  <a:schemeClr val="bg1"/>
                </a:solidFill>
              </a:rPr>
              <a:t>The software was originally developed at UC Berkeley’s AMPlab and is </a:t>
            </a:r>
            <a:r>
              <a:rPr lang="en-IN" sz="2400" b="1" dirty="0" smtClean="0">
                <a:solidFill>
                  <a:schemeClr val="bg1"/>
                </a:solidFill>
              </a:rPr>
              <a:t>compatible with the Hadoop file system</a:t>
            </a:r>
            <a:r>
              <a:rPr lang="en-IN" sz="2400" dirty="0" smtClean="0">
                <a:solidFill>
                  <a:schemeClr val="bg1"/>
                </a:solidFill>
              </a:rPr>
              <a:t>, which has become somewhat of a standard for storing massive amounts of data across many (often thousands of) machines.</a:t>
            </a:r>
            <a:endParaRPr lang="en-US" sz="2400" dirty="0" smtClean="0">
              <a:solidFill>
                <a:schemeClr val="bg1"/>
              </a:solidFill>
            </a:endParaRPr>
          </a:p>
          <a:p>
            <a:endParaRPr lang="en-US" sz="2400" dirty="0">
              <a:solidFill>
                <a:schemeClr val="bg1"/>
              </a:solidFill>
            </a:endParaRPr>
          </a:p>
        </p:txBody>
      </p:sp>
    </p:spTree>
  </p:cSld>
  <p:clrMapOvr>
    <a:masterClrMapping/>
  </p:clrMapOvr>
  <p:transition>
    <p:pull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8840552-security-wallpapers.jpg"/>
          <p:cNvPicPr>
            <a:picLocks noChangeAspect="1"/>
          </p:cNvPicPr>
          <p:nvPr/>
        </p:nvPicPr>
        <p:blipFill>
          <a:blip r:embed="rId2"/>
          <a:stretch>
            <a:fillRect/>
          </a:stretch>
        </p:blipFill>
        <p:spPr>
          <a:xfrm>
            <a:off x="0" y="0"/>
            <a:ext cx="9144000" cy="6858000"/>
          </a:xfrm>
          <a:prstGeom prst="rect">
            <a:avLst/>
          </a:prstGeom>
        </p:spPr>
      </p:pic>
      <p:sp>
        <p:nvSpPr>
          <p:cNvPr id="3" name="Rounded Rectangle 2"/>
          <p:cNvSpPr/>
          <p:nvPr/>
        </p:nvSpPr>
        <p:spPr>
          <a:xfrm>
            <a:off x="381000" y="5105400"/>
            <a:ext cx="8534400" cy="1371600"/>
          </a:xfrm>
          <a:prstGeom prst="roundRect">
            <a:avLst/>
          </a:prstGeom>
          <a:effectLst>
            <a:softEdge rad="317500"/>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b="1" u="sng" dirty="0" smtClean="0">
                <a:solidFill>
                  <a:schemeClr val="tx2">
                    <a:lumMod val="75000"/>
                  </a:schemeClr>
                </a:solidFill>
                <a:latin typeface="Algerian" pitchFamily="82" charset="0"/>
              </a:rPr>
              <a:t>Security  and  fault  tolerance </a:t>
            </a:r>
            <a:endParaRPr lang="en-US" sz="4000" b="1" u="sng" dirty="0">
              <a:solidFill>
                <a:schemeClr val="tx2">
                  <a:lumMod val="75000"/>
                </a:schemeClr>
              </a:solidFill>
              <a:latin typeface="Algerian" pitchFamily="82" charset="0"/>
            </a:endParaRPr>
          </a:p>
        </p:txBody>
      </p:sp>
    </p:spTree>
  </p:cSld>
  <p:clrMapOvr>
    <a:masterClrMapping/>
  </p:clrMapOvr>
  <p:transition>
    <p:pull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Rectangle 2"/>
          <p:cNvSpPr/>
          <p:nvPr/>
        </p:nvSpPr>
        <p:spPr>
          <a:xfrm>
            <a:off x="762000" y="838200"/>
            <a:ext cx="7391400" cy="5181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lvl="0" algn="ctr" fontAlgn="base">
              <a:spcBef>
                <a:spcPct val="0"/>
              </a:spcBef>
              <a:spcAft>
                <a:spcPct val="0"/>
              </a:spcAft>
            </a:pPr>
            <a:r>
              <a:rPr lang="en-US" dirty="0" smtClean="0">
                <a:solidFill>
                  <a:srgbClr val="3D4752"/>
                </a:solidFill>
                <a:latin typeface="Helvetica" charset="0"/>
                <a:ea typeface="Times New Roman" pitchFamily="18" charset="0"/>
                <a:cs typeface="Arial" pitchFamily="34" charset="0"/>
              </a:rPr>
              <a:t>Secure Alluxio has two features currently. This document describes the concepts and usage of them.</a:t>
            </a:r>
          </a:p>
          <a:p>
            <a:pPr lvl="0" fontAlgn="base">
              <a:spcBef>
                <a:spcPct val="0"/>
              </a:spcBef>
              <a:spcAft>
                <a:spcPct val="0"/>
              </a:spcAft>
            </a:pPr>
            <a:endParaRPr lang="en-US" dirty="0" smtClean="0">
              <a:solidFill>
                <a:schemeClr val="tx1"/>
              </a:solidFill>
              <a:latin typeface="Arial" pitchFamily="34" charset="0"/>
              <a:cs typeface="Arial" pitchFamily="34" charset="0"/>
            </a:endParaRPr>
          </a:p>
          <a:p>
            <a:pPr lvl="0" eaLnBrk="0" fontAlgn="base" hangingPunct="0">
              <a:spcBef>
                <a:spcPct val="0"/>
              </a:spcBef>
              <a:spcAft>
                <a:spcPct val="0"/>
              </a:spcAft>
              <a:buFontTx/>
              <a:buAutoNum type="arabicPeriod"/>
            </a:pPr>
            <a:r>
              <a:rPr lang="en-US" dirty="0" smtClean="0">
                <a:solidFill>
                  <a:srgbClr val="156FDB"/>
                </a:solidFill>
                <a:latin typeface="Helvetica" charset="0"/>
                <a:ea typeface="Calibri" pitchFamily="34" charset="0"/>
                <a:cs typeface="Times New Roman" pitchFamily="18" charset="0"/>
                <a:hlinkClick r:id="rId3"/>
              </a:rPr>
              <a:t>Authentication</a:t>
            </a:r>
            <a:r>
              <a:rPr lang="en-US" dirty="0" smtClean="0">
                <a:solidFill>
                  <a:srgbClr val="3D4752"/>
                </a:solidFill>
                <a:latin typeface="Helvetica" charset="0"/>
                <a:ea typeface="Calibri" pitchFamily="34" charset="0"/>
                <a:cs typeface="Times New Roman" pitchFamily="18" charset="0"/>
              </a:rPr>
              <a:t>: If enabled, </a:t>
            </a:r>
            <a:r>
              <a:rPr lang="en-US" b="1" dirty="0" smtClean="0">
                <a:solidFill>
                  <a:srgbClr val="3D4752"/>
                </a:solidFill>
                <a:latin typeface="Helvetica" charset="0"/>
                <a:ea typeface="Calibri" pitchFamily="34" charset="0"/>
                <a:cs typeface="Times New Roman" pitchFamily="18" charset="0"/>
              </a:rPr>
              <a:t>Alluxio file system can recognize and verify the user accessing it</a:t>
            </a:r>
            <a:r>
              <a:rPr lang="en-US" dirty="0" smtClean="0">
                <a:solidFill>
                  <a:srgbClr val="3D4752"/>
                </a:solidFill>
                <a:latin typeface="Helvetica" charset="0"/>
                <a:ea typeface="Calibri" pitchFamily="34" charset="0"/>
                <a:cs typeface="Times New Roman" pitchFamily="18" charset="0"/>
              </a:rPr>
              <a:t>. It is the basis for other security features such as authorization.</a:t>
            </a:r>
          </a:p>
          <a:p>
            <a:pPr lvl="0" eaLnBrk="0" fontAlgn="base" hangingPunct="0">
              <a:spcBef>
                <a:spcPct val="0"/>
              </a:spcBef>
              <a:spcAft>
                <a:spcPct val="0"/>
              </a:spcAft>
              <a:buFontTx/>
              <a:buAutoNum type="arabicPeriod"/>
            </a:pPr>
            <a:endParaRPr lang="en-US" dirty="0" smtClean="0">
              <a:solidFill>
                <a:srgbClr val="3D4752"/>
              </a:solidFill>
              <a:latin typeface="Calibri" pitchFamily="34" charset="0"/>
              <a:ea typeface="Calibri" pitchFamily="34" charset="0"/>
              <a:cs typeface="Times New Roman" pitchFamily="18" charset="0"/>
            </a:endParaRPr>
          </a:p>
          <a:p>
            <a:pPr lvl="0" eaLnBrk="0" fontAlgn="base" hangingPunct="0">
              <a:spcBef>
                <a:spcPct val="0"/>
              </a:spcBef>
              <a:spcAft>
                <a:spcPct val="0"/>
              </a:spcAft>
              <a:buFontTx/>
              <a:buAutoNum type="arabicPeriod"/>
            </a:pPr>
            <a:r>
              <a:rPr lang="en-US" dirty="0" smtClean="0">
                <a:solidFill>
                  <a:srgbClr val="156FDB"/>
                </a:solidFill>
                <a:latin typeface="Helvetica" charset="0"/>
                <a:ea typeface="Calibri" pitchFamily="34" charset="0"/>
                <a:cs typeface="Times New Roman" pitchFamily="18" charset="0"/>
                <a:hlinkClick r:id="rId3"/>
              </a:rPr>
              <a:t>Authorization</a:t>
            </a:r>
            <a:r>
              <a:rPr lang="en-US" dirty="0" smtClean="0">
                <a:solidFill>
                  <a:srgbClr val="3D4752"/>
                </a:solidFill>
                <a:latin typeface="Helvetica" charset="0"/>
                <a:ea typeface="Calibri" pitchFamily="34" charset="0"/>
                <a:cs typeface="Times New Roman" pitchFamily="18" charset="0"/>
              </a:rPr>
              <a:t>: If enabled, </a:t>
            </a:r>
            <a:r>
              <a:rPr lang="en-US" b="1" dirty="0" smtClean="0">
                <a:solidFill>
                  <a:srgbClr val="3D4752"/>
                </a:solidFill>
                <a:latin typeface="Helvetica" charset="0"/>
                <a:ea typeface="Calibri" pitchFamily="34" charset="0"/>
                <a:cs typeface="Times New Roman" pitchFamily="18" charset="0"/>
              </a:rPr>
              <a:t>Alluxio file system can control the user</a:t>
            </a:r>
            <a:r>
              <a:rPr lang="en-US" b="1" dirty="0" smtClean="0">
                <a:solidFill>
                  <a:srgbClr val="3D4752"/>
                </a:solidFill>
                <a:ea typeface="Calibri" pitchFamily="34" charset="0"/>
                <a:cs typeface="Times New Roman" pitchFamily="18" charset="0"/>
              </a:rPr>
              <a:t>’</a:t>
            </a:r>
            <a:r>
              <a:rPr lang="en-US" b="1" dirty="0" smtClean="0">
                <a:solidFill>
                  <a:srgbClr val="3D4752"/>
                </a:solidFill>
                <a:latin typeface="Helvetica" charset="0"/>
                <a:ea typeface="Calibri" pitchFamily="34" charset="0"/>
                <a:cs typeface="Times New Roman" pitchFamily="18" charset="0"/>
              </a:rPr>
              <a:t>s access</a:t>
            </a:r>
            <a:r>
              <a:rPr lang="en-US" dirty="0" smtClean="0">
                <a:solidFill>
                  <a:srgbClr val="3D4752"/>
                </a:solidFill>
                <a:latin typeface="Helvetica" charset="0"/>
                <a:ea typeface="Calibri" pitchFamily="34" charset="0"/>
                <a:cs typeface="Times New Roman" pitchFamily="18" charset="0"/>
              </a:rPr>
              <a:t>. POSIX permission model is used in Alluxio to assign permissions and control access rights.</a:t>
            </a:r>
          </a:p>
          <a:p>
            <a:pPr lvl="0" eaLnBrk="0" fontAlgn="base" hangingPunct="0">
              <a:spcBef>
                <a:spcPct val="0"/>
              </a:spcBef>
              <a:spcAft>
                <a:spcPct val="0"/>
              </a:spcAft>
              <a:buFontTx/>
              <a:buAutoNum type="arabicPeriod"/>
            </a:pPr>
            <a:endParaRPr lang="en-US" dirty="0" smtClean="0">
              <a:solidFill>
                <a:schemeClr val="tx1"/>
              </a:solidFill>
              <a:latin typeface="Arial" pitchFamily="34" charset="0"/>
              <a:cs typeface="Arial" pitchFamily="34" charset="0"/>
            </a:endParaRPr>
          </a:p>
          <a:p>
            <a:pPr lvl="0" eaLnBrk="0" fontAlgn="base" hangingPunct="0">
              <a:spcBef>
                <a:spcPct val="0"/>
              </a:spcBef>
              <a:spcAft>
                <a:spcPct val="0"/>
              </a:spcAft>
            </a:pPr>
            <a:r>
              <a:rPr lang="en-US" dirty="0" smtClean="0">
                <a:solidFill>
                  <a:srgbClr val="3D4752"/>
                </a:solidFill>
                <a:latin typeface="Helvetica" charset="0"/>
                <a:ea typeface="Calibri" pitchFamily="34" charset="0"/>
                <a:cs typeface="Arial" pitchFamily="34" charset="0"/>
              </a:rPr>
              <a:t>By default Alluxio runs in </a:t>
            </a:r>
            <a:r>
              <a:rPr lang="en-US" b="1" u="sng" dirty="0" smtClean="0">
                <a:solidFill>
                  <a:srgbClr val="3D4752"/>
                </a:solidFill>
                <a:latin typeface="Helvetica" charset="0"/>
                <a:ea typeface="Calibri" pitchFamily="34" charset="0"/>
                <a:cs typeface="Arial" pitchFamily="34" charset="0"/>
              </a:rPr>
              <a:t>SIMPLE secure mode </a:t>
            </a:r>
            <a:r>
              <a:rPr lang="en-US" dirty="0" smtClean="0">
                <a:solidFill>
                  <a:srgbClr val="3D4752"/>
                </a:solidFill>
                <a:latin typeface="Helvetica" charset="0"/>
                <a:ea typeface="Calibri" pitchFamily="34" charset="0"/>
                <a:cs typeface="Arial" pitchFamily="34" charset="0"/>
              </a:rPr>
              <a:t>in which a simple authentication is required. SIMPLE indicates that server trusts whoever the client claims to be. </a:t>
            </a:r>
            <a:endParaRPr lang="en-US" dirty="0" smtClean="0">
              <a:solidFill>
                <a:schemeClr val="tx1"/>
              </a:solidFill>
              <a:latin typeface="Arial" pitchFamily="34" charset="0"/>
              <a:cs typeface="Arial" pitchFamily="34" charset="0"/>
            </a:endParaRPr>
          </a:p>
        </p:txBody>
      </p:sp>
      <p:sp>
        <p:nvSpPr>
          <p:cNvPr id="4" name="Cloud Callout 3"/>
          <p:cNvSpPr/>
          <p:nvPr/>
        </p:nvSpPr>
        <p:spPr>
          <a:xfrm>
            <a:off x="685800" y="0"/>
            <a:ext cx="7391400" cy="3200400"/>
          </a:xfrm>
          <a:prstGeom prst="cloudCallou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smtClean="0">
                <a:solidFill>
                  <a:schemeClr val="tx2">
                    <a:lumMod val="75000"/>
                  </a:schemeClr>
                </a:solidFill>
              </a:rPr>
              <a:t>The </a:t>
            </a:r>
            <a:r>
              <a:rPr lang="en-IN" b="1" dirty="0" smtClean="0">
                <a:solidFill>
                  <a:schemeClr val="tx2">
                    <a:lumMod val="75000"/>
                  </a:schemeClr>
                </a:solidFill>
              </a:rPr>
              <a:t>Portable Operating System Interface</a:t>
            </a:r>
            <a:r>
              <a:rPr lang="en-IN" dirty="0" smtClean="0">
                <a:solidFill>
                  <a:schemeClr val="tx2">
                    <a:lumMod val="75000"/>
                  </a:schemeClr>
                </a:solidFill>
              </a:rPr>
              <a:t> (</a:t>
            </a:r>
            <a:r>
              <a:rPr lang="en-IN" b="1" dirty="0" smtClean="0">
                <a:solidFill>
                  <a:schemeClr val="tx2">
                    <a:lumMod val="75000"/>
                  </a:schemeClr>
                </a:solidFill>
              </a:rPr>
              <a:t>POSIX</a:t>
            </a:r>
            <a:r>
              <a:rPr lang="en-IN" dirty="0" smtClean="0">
                <a:solidFill>
                  <a:schemeClr val="tx2">
                    <a:lumMod val="75000"/>
                  </a:schemeClr>
                </a:solidFill>
              </a:rPr>
              <a:t>)</a:t>
            </a:r>
            <a:r>
              <a:rPr lang="en-IN" dirty="0" smtClean="0">
                <a:solidFill>
                  <a:schemeClr val="tx2">
                    <a:lumMod val="75000"/>
                  </a:schemeClr>
                </a:solidFill>
              </a:rPr>
              <a:t> is a family of </a:t>
            </a:r>
            <a:r>
              <a:rPr lang="en-IN" dirty="0" smtClean="0">
                <a:solidFill>
                  <a:schemeClr val="tx2">
                    <a:lumMod val="75000"/>
                  </a:schemeClr>
                </a:solidFill>
                <a:hlinkClick r:id="rId4" tooltip="Standardization"/>
              </a:rPr>
              <a:t>standards</a:t>
            </a:r>
            <a:r>
              <a:rPr lang="en-IN" dirty="0" smtClean="0">
                <a:solidFill>
                  <a:schemeClr val="tx2">
                    <a:lumMod val="75000"/>
                  </a:schemeClr>
                </a:solidFill>
              </a:rPr>
              <a:t> specified by the </a:t>
            </a:r>
            <a:r>
              <a:rPr lang="en-IN" dirty="0" smtClean="0">
                <a:solidFill>
                  <a:schemeClr val="tx2">
                    <a:lumMod val="75000"/>
                  </a:schemeClr>
                </a:solidFill>
                <a:hlinkClick r:id="rId5" tooltip="IEEE Computer Society"/>
              </a:rPr>
              <a:t>IEEE Computer Society</a:t>
            </a:r>
            <a:r>
              <a:rPr lang="en-IN" dirty="0" smtClean="0">
                <a:solidFill>
                  <a:schemeClr val="tx2">
                    <a:lumMod val="75000"/>
                  </a:schemeClr>
                </a:solidFill>
              </a:rPr>
              <a:t> for maintaining compatibility between </a:t>
            </a:r>
            <a:r>
              <a:rPr lang="en-IN" dirty="0" smtClean="0">
                <a:solidFill>
                  <a:schemeClr val="tx2">
                    <a:lumMod val="75000"/>
                  </a:schemeClr>
                </a:solidFill>
                <a:hlinkClick r:id="rId6" tooltip="Operating system"/>
              </a:rPr>
              <a:t>operating systems</a:t>
            </a:r>
            <a:r>
              <a:rPr lang="en-IN" dirty="0" smtClean="0">
                <a:solidFill>
                  <a:schemeClr val="tx2">
                    <a:lumMod val="75000"/>
                  </a:schemeClr>
                </a:solidFill>
              </a:rPr>
              <a:t>. POSIX defines the </a:t>
            </a:r>
            <a:r>
              <a:rPr lang="en-IN" dirty="0" smtClean="0">
                <a:solidFill>
                  <a:schemeClr val="tx2">
                    <a:lumMod val="75000"/>
                  </a:schemeClr>
                </a:solidFill>
                <a:hlinkClick r:id="rId7" tooltip="Application programming interface"/>
              </a:rPr>
              <a:t>application programming interface</a:t>
            </a:r>
            <a:r>
              <a:rPr lang="en-IN" dirty="0" smtClean="0">
                <a:solidFill>
                  <a:schemeClr val="tx2">
                    <a:lumMod val="75000"/>
                  </a:schemeClr>
                </a:solidFill>
              </a:rPr>
              <a:t> (API), along with command line </a:t>
            </a:r>
            <a:r>
              <a:rPr lang="en-IN" dirty="0" smtClean="0">
                <a:solidFill>
                  <a:schemeClr val="tx2">
                    <a:lumMod val="75000"/>
                  </a:schemeClr>
                </a:solidFill>
                <a:hlinkClick r:id="rId8" tooltip="Unix shell"/>
              </a:rPr>
              <a:t>shells</a:t>
            </a:r>
            <a:r>
              <a:rPr lang="en-IN" dirty="0" smtClean="0">
                <a:solidFill>
                  <a:schemeClr val="tx2">
                    <a:lumMod val="75000"/>
                  </a:schemeClr>
                </a:solidFill>
              </a:rPr>
              <a:t> and utility interfaces, for software compatibility with variants of </a:t>
            </a:r>
            <a:r>
              <a:rPr lang="en-IN" dirty="0" smtClean="0">
                <a:solidFill>
                  <a:schemeClr val="tx2">
                    <a:lumMod val="75000"/>
                  </a:schemeClr>
                </a:solidFill>
                <a:hlinkClick r:id="rId9" tooltip="Unix"/>
              </a:rPr>
              <a:t>Unix</a:t>
            </a:r>
            <a:r>
              <a:rPr lang="en-IN" dirty="0" smtClean="0">
                <a:solidFill>
                  <a:schemeClr val="tx2">
                    <a:lumMod val="75000"/>
                  </a:schemeClr>
                </a:solidFill>
              </a:rPr>
              <a:t> and other operating </a:t>
            </a:r>
            <a:r>
              <a:rPr lang="en-IN" dirty="0" smtClean="0">
                <a:solidFill>
                  <a:schemeClr val="tx2">
                    <a:lumMod val="75000"/>
                  </a:schemeClr>
                </a:solidFill>
              </a:rPr>
              <a:t>systems.</a:t>
            </a:r>
            <a:endParaRPr lang="en-US" dirty="0">
              <a:solidFill>
                <a:schemeClr val="tx2">
                  <a:lumMod val="75000"/>
                </a:schemeClr>
              </a:solidFill>
            </a:endParaRP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73729" name="Rectangle 1"/>
          <p:cNvSpPr>
            <a:spLocks noChangeArrowheads="1"/>
          </p:cNvSpPr>
          <p:nvPr/>
        </p:nvSpPr>
        <p:spPr bwMode="auto">
          <a:xfrm>
            <a:off x="381000" y="533400"/>
            <a:ext cx="8458200" cy="6023651"/>
          </a:xfrm>
          <a:prstGeom prst="rect">
            <a:avLst/>
          </a:prstGeom>
          <a:solidFill>
            <a:srgbClr val="F7F8FA"/>
          </a:solidFill>
          <a:ln w="9525">
            <a:noFill/>
            <a:miter lim="800000"/>
            <a:headEnd/>
            <a:tailEnd/>
          </a:ln>
          <a:effectLst/>
        </p:spPr>
        <p:txBody>
          <a:bodyPr vert="horz" wrap="square" lIns="0" tIns="238050" rIns="0" bIns="119025"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sng" strike="noStrike" cap="none" normalizeH="0" baseline="0" dirty="0" smtClean="0">
                <a:ln>
                  <a:noFill/>
                </a:ln>
                <a:solidFill>
                  <a:srgbClr val="3D4752"/>
                </a:solidFill>
                <a:effectLst/>
                <a:latin typeface="Algerian" pitchFamily="82" charset="0"/>
                <a:ea typeface="Times New Roman" pitchFamily="18" charset="0"/>
                <a:cs typeface="Arial" pitchFamily="34" charset="0"/>
              </a:rPr>
              <a:t>Authentication</a:t>
            </a:r>
            <a:endParaRPr kumimoji="0" lang="en-US" sz="3200" b="1" i="0" u="sng" strike="noStrike" cap="none" normalizeH="0" baseline="0" dirty="0" smtClean="0">
              <a:ln>
                <a:noFill/>
              </a:ln>
              <a:solidFill>
                <a:schemeClr val="tx1"/>
              </a:solidFill>
              <a:effectLst/>
              <a:latin typeface="Algerian" pitchFamily="82"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3D4752"/>
                </a:solidFill>
                <a:effectLst/>
                <a:latin typeface="Helvetica" charset="0"/>
                <a:ea typeface="Times New Roman" pitchFamily="18" charset="0"/>
                <a:cs typeface="Arial" pitchFamily="34" charset="0"/>
              </a:rPr>
              <a:t>Alluxio provides file system service through Thrift RPC. </a:t>
            </a:r>
            <a:r>
              <a:rPr kumimoji="0" lang="en-US" sz="1600" b="1" i="0" u="none" strike="noStrike" cap="none" normalizeH="0" baseline="0" dirty="0" smtClean="0">
                <a:ln>
                  <a:noFill/>
                </a:ln>
                <a:solidFill>
                  <a:srgbClr val="3D4752"/>
                </a:solidFill>
                <a:effectLst/>
                <a:latin typeface="Helvetica" charset="0"/>
                <a:ea typeface="Times New Roman" pitchFamily="18" charset="0"/>
                <a:cs typeface="Arial" pitchFamily="34" charset="0"/>
              </a:rPr>
              <a:t>The client side (representing a user) and the server side (such as master) should build an authenticated connection for communication. </a:t>
            </a:r>
            <a:r>
              <a:rPr kumimoji="0" lang="en-US" sz="1600" b="0" i="0" u="none" strike="noStrike" cap="none" normalizeH="0" baseline="0" dirty="0" smtClean="0">
                <a:ln>
                  <a:noFill/>
                </a:ln>
                <a:solidFill>
                  <a:srgbClr val="3D4752"/>
                </a:solidFill>
                <a:effectLst/>
                <a:latin typeface="Helvetica" charset="0"/>
                <a:ea typeface="Times New Roman" pitchFamily="18" charset="0"/>
                <a:cs typeface="Arial" pitchFamily="34" charset="0"/>
              </a:rPr>
              <a:t>If authentication succeeds, the connection will be built. If fails, the connection can not be built and an exception will be thrown to client.</a:t>
            </a:r>
            <a:endPar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3D4752"/>
                </a:solidFill>
                <a:effectLst/>
                <a:latin typeface="Helvetica" charset="0"/>
                <a:ea typeface="Times New Roman" pitchFamily="18" charset="0"/>
                <a:cs typeface="Arial" pitchFamily="34" charset="0"/>
              </a:rPr>
              <a:t>Three authentication modes are supported. </a:t>
            </a:r>
            <a:r>
              <a:rPr kumimoji="0" lang="en-US" sz="1600" b="1" i="0" u="none" strike="noStrike" cap="none" normalizeH="0" baseline="0" dirty="0" smtClean="0">
                <a:ln>
                  <a:noFill/>
                </a:ln>
                <a:solidFill>
                  <a:srgbClr val="3D4752"/>
                </a:solidFill>
                <a:effectLst/>
                <a:latin typeface="Helvetica" charset="0"/>
                <a:ea typeface="Times New Roman" pitchFamily="18" charset="0"/>
                <a:cs typeface="Arial" pitchFamily="34" charset="0"/>
              </a:rPr>
              <a:t>JAAS (Java Authentication and Authorization Service) is used to determine who is currently executing the process..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1" i="0" u="sng"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sng" strike="noStrike" cap="none" normalizeH="0" baseline="0" dirty="0" smtClean="0">
                <a:ln>
                  <a:noFill/>
                </a:ln>
                <a:solidFill>
                  <a:srgbClr val="3D4752"/>
                </a:solidFill>
                <a:effectLst/>
                <a:latin typeface="Helvetica" charset="0"/>
                <a:ea typeface="Times New Roman" pitchFamily="18" charset="0"/>
                <a:cs typeface="Arial" pitchFamily="34" charset="0"/>
              </a:rPr>
              <a:t>NOSASL</a:t>
            </a:r>
            <a:endParaRPr kumimoji="0" lang="en-US" sz="1600" b="1" i="0" u="sng"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3D4752"/>
                </a:solidFill>
                <a:effectLst/>
                <a:latin typeface="Helvetica" charset="0"/>
                <a:ea typeface="Times New Roman" pitchFamily="18" charset="0"/>
                <a:cs typeface="Arial" pitchFamily="34" charset="0"/>
              </a:rPr>
              <a:t>Authentication is disabled. SASL (Simple Authentication and Security Layer) is a framework to define the authentication between client and server applications, which is used in Alluxio to implement authentication feature. So NOSASL is used to represent disabled case and Alluxio file system behavior is as before.</a:t>
            </a:r>
            <a:endParaRPr kumimoji="0" lang="en-US" sz="16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sng" strike="noStrike" cap="none" normalizeH="0" baseline="0" dirty="0" smtClean="0">
                <a:ln>
                  <a:noFill/>
                </a:ln>
                <a:solidFill>
                  <a:srgbClr val="3D4752"/>
                </a:solidFill>
                <a:effectLst/>
                <a:latin typeface="Helvetica" charset="0"/>
                <a:ea typeface="Times New Roman" pitchFamily="18" charset="0"/>
                <a:cs typeface="Arial" pitchFamily="34" charset="0"/>
              </a:rPr>
              <a:t>SIMPLE</a:t>
            </a:r>
            <a:endParaRPr kumimoji="0" lang="en-US" sz="1600" b="1" i="0" u="sng"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3D4752"/>
                </a:solidFill>
                <a:effectLst/>
                <a:latin typeface="Helvetica" charset="0"/>
                <a:ea typeface="Times New Roman" pitchFamily="18" charset="0"/>
                <a:cs typeface="Arial" pitchFamily="34" charset="0"/>
              </a:rPr>
              <a:t>Authentication is enabled. Alluxio file system can know the user accessing it, and simply believe the user is the one he/she claims.</a:t>
            </a:r>
            <a:endPar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3D4752"/>
                </a:solidFill>
                <a:effectLst/>
                <a:latin typeface="Helvetica" charset="0"/>
                <a:ea typeface="Times New Roman" pitchFamily="18" charset="0"/>
                <a:cs typeface="Arial" pitchFamily="34" charset="0"/>
              </a:rPr>
              <a:t>After a user creates directories/files, the user name is added into metadata. This user info could be read and shown in CLI and UI.</a:t>
            </a:r>
            <a:endParaRPr kumimoji="0" lang="en-US" sz="16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sng" strike="noStrike" cap="none" normalizeH="0" baseline="0" dirty="0" smtClean="0">
                <a:ln>
                  <a:noFill/>
                </a:ln>
                <a:solidFill>
                  <a:srgbClr val="3D4752"/>
                </a:solidFill>
                <a:effectLst/>
                <a:latin typeface="Helvetica" charset="0"/>
                <a:ea typeface="Times New Roman" pitchFamily="18" charset="0"/>
                <a:cs typeface="Arial" pitchFamily="34" charset="0"/>
              </a:rPr>
              <a:t>CUSTOM</a:t>
            </a:r>
            <a:endParaRPr kumimoji="0" lang="en-US" sz="1600" b="1" i="0" u="sng"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3D4752"/>
                </a:solidFill>
                <a:effectLst/>
                <a:latin typeface="Helvetica" charset="0"/>
                <a:ea typeface="Times New Roman" pitchFamily="18" charset="0"/>
                <a:cs typeface="Arial" pitchFamily="34" charset="0"/>
              </a:rPr>
              <a:t>Authentication is enabled. Alluxio file system can know the user accessing it, and use customized </a:t>
            </a:r>
            <a:r>
              <a:rPr kumimoji="0" lang="en-US" sz="1600" b="0" i="0" u="none" strike="noStrike" cap="none" normalizeH="0" baseline="0" dirty="0" smtClean="0">
                <a:ln>
                  <a:noFill/>
                </a:ln>
                <a:solidFill>
                  <a:srgbClr val="C7254E"/>
                </a:solidFill>
                <a:effectLst/>
                <a:latin typeface="Consolas" pitchFamily="49" charset="0"/>
                <a:ea typeface="Times New Roman" pitchFamily="18" charset="0"/>
                <a:cs typeface="Courier New" pitchFamily="49" charset="0"/>
              </a:rPr>
              <a:t>Authentication Provider</a:t>
            </a:r>
            <a:r>
              <a:rPr kumimoji="0" lang="en-US" sz="1600" b="0" i="0" u="none" strike="noStrike" cap="none" normalizeH="0" baseline="0" dirty="0" smtClean="0">
                <a:ln>
                  <a:noFill/>
                </a:ln>
                <a:solidFill>
                  <a:srgbClr val="3D4752"/>
                </a:solidFill>
                <a:effectLst/>
                <a:latin typeface="Helvetica" charset="0"/>
                <a:ea typeface="Times New Roman" pitchFamily="18" charset="0"/>
                <a:cs typeface="Arial" pitchFamily="34" charset="0"/>
              </a:rPr>
              <a:t> to verify the user is the one he/she claims.</a:t>
            </a:r>
            <a:endParaRPr kumimoji="0" lang="en-US" sz="16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3D4752"/>
                </a:solidFill>
                <a:effectLst/>
                <a:latin typeface="Helvetica" charset="0"/>
                <a:ea typeface="Times New Roman" pitchFamily="18" charset="0"/>
                <a:cs typeface="Arial" pitchFamily="34" charset="0"/>
              </a:rPr>
              <a:t>Experimental. This mode is only used in tests currently.</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Cloud Callout 2"/>
          <p:cNvSpPr/>
          <p:nvPr/>
        </p:nvSpPr>
        <p:spPr>
          <a:xfrm>
            <a:off x="2209800" y="2438400"/>
            <a:ext cx="6324600" cy="2514600"/>
          </a:xfrm>
          <a:prstGeom prst="cloudCallout">
            <a:avLst>
              <a:gd name="adj1" fmla="val -11427"/>
              <a:gd name="adj2" fmla="val -86591"/>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solidFill>
                  <a:schemeClr val="tx2">
                    <a:lumMod val="50000"/>
                  </a:schemeClr>
                </a:solidFill>
              </a:rPr>
              <a:t>The Apache Thrift software framework, for scalable cross-language services development, combines a software stack with a code generation engine to build services that work efficiently and seamlessly between languages</a:t>
            </a:r>
            <a:endParaRPr lang="en-US" b="1" dirty="0">
              <a:solidFill>
                <a:schemeClr val="tx2">
                  <a:lumMod val="50000"/>
                </a:schemeClr>
              </a:solidFill>
            </a:endParaRP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74753" name="Rectangle 1"/>
          <p:cNvSpPr>
            <a:spLocks noChangeArrowheads="1"/>
          </p:cNvSpPr>
          <p:nvPr/>
        </p:nvSpPr>
        <p:spPr bwMode="auto">
          <a:xfrm>
            <a:off x="228600" y="228600"/>
            <a:ext cx="8686800" cy="5838985"/>
          </a:xfrm>
          <a:prstGeom prst="rect">
            <a:avLst/>
          </a:prstGeom>
          <a:solidFill>
            <a:srgbClr val="F7F8FA"/>
          </a:solidFill>
          <a:ln w="9525">
            <a:noFill/>
            <a:miter lim="800000"/>
            <a:headEnd/>
            <a:tailEnd/>
          </a:ln>
          <a:effectLst/>
        </p:spPr>
        <p:txBody>
          <a:bodyPr vert="horz" wrap="square" lIns="0" tIns="238050" rIns="0" bIns="119025"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rgbClr val="3D4752"/>
                </a:solidFill>
                <a:effectLst/>
                <a:latin typeface="Algerian" pitchFamily="82" charset="0"/>
                <a:ea typeface="Times New Roman" pitchFamily="18" charset="0"/>
                <a:cs typeface="Times New Roman" pitchFamily="18" charset="0"/>
              </a:rPr>
              <a:t>AUTHORIZATION</a:t>
            </a:r>
            <a:endParaRPr kumimoji="0" lang="en-US" sz="3600" b="1" i="0" u="none" strike="noStrike" cap="none" normalizeH="0" baseline="0" dirty="0" smtClean="0">
              <a:ln>
                <a:noFill/>
              </a:ln>
              <a:solidFill>
                <a:srgbClr val="5B9BD5"/>
              </a:solidFill>
              <a:effectLst/>
              <a:latin typeface="Algerian" pitchFamily="82"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3D4752"/>
                </a:solidFill>
                <a:effectLst/>
                <a:latin typeface="Helvetica" charset="0"/>
                <a:ea typeface="Times New Roman" pitchFamily="18" charset="0"/>
                <a:cs typeface="Arial" pitchFamily="34" charset="0"/>
              </a:rPr>
              <a:t>Alluxio file system implements a permissions model for directories and files, which is similar as the POSIX permission model.</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1600" b="1" i="0" u="sng"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1" i="0" u="sng" strike="noStrike" cap="none" normalizeH="0" baseline="0" dirty="0" smtClean="0">
                <a:ln>
                  <a:noFill/>
                </a:ln>
                <a:solidFill>
                  <a:srgbClr val="3D4752"/>
                </a:solidFill>
                <a:effectLst/>
                <a:latin typeface="Helvetica" charset="0"/>
                <a:ea typeface="Times New Roman" pitchFamily="18" charset="0"/>
                <a:cs typeface="Arial" pitchFamily="34" charset="0"/>
              </a:rPr>
              <a:t>Each file and directory is associated with:</a:t>
            </a:r>
            <a:endParaRPr kumimoji="0" lang="en-US" sz="1600" b="1" i="0" u="sng"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sz="1600" b="1" i="0" u="none" strike="noStrike" cap="none" normalizeH="0" baseline="0" dirty="0" smtClean="0">
                <a:ln>
                  <a:noFill/>
                </a:ln>
                <a:solidFill>
                  <a:srgbClr val="3D4752"/>
                </a:solidFill>
                <a:effectLst/>
                <a:latin typeface="Helvetica" charset="0"/>
                <a:ea typeface="Calibri" pitchFamily="34" charset="0"/>
                <a:cs typeface="Times New Roman" pitchFamily="18" charset="0"/>
              </a:rPr>
              <a:t>an owner, which is the user of the client process to create the file or directory.</a:t>
            </a:r>
            <a:endParaRPr kumimoji="0" lang="en-US" sz="1600" b="1" i="0" u="none" strike="noStrike" cap="none" normalizeH="0" baseline="0" dirty="0" smtClean="0">
              <a:ln>
                <a:noFill/>
              </a:ln>
              <a:solidFill>
                <a:srgbClr val="3D4752"/>
              </a:solidFill>
              <a:effectLst/>
              <a:latin typeface="Calibri" pitchFamily="34" charset="0"/>
              <a:ea typeface="Calibri" pitchFamily="34"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sz="1600" b="1" i="0" u="none" strike="noStrike" cap="none" normalizeH="0" baseline="0" dirty="0" smtClean="0">
                <a:ln>
                  <a:noFill/>
                </a:ln>
                <a:solidFill>
                  <a:srgbClr val="3D4752"/>
                </a:solidFill>
                <a:effectLst/>
                <a:latin typeface="Helvetica" charset="0"/>
                <a:ea typeface="Calibri" pitchFamily="34" charset="0"/>
                <a:cs typeface="Times New Roman" pitchFamily="18" charset="0"/>
              </a:rPr>
              <a:t>a group</a:t>
            </a:r>
            <a:endParaRPr kumimoji="0" lang="en-US" sz="1600" b="1" i="0" u="none" strike="noStrike" cap="none" normalizeH="0" baseline="0" dirty="0" smtClean="0">
              <a:ln>
                <a:noFill/>
              </a:ln>
              <a:solidFill>
                <a:srgbClr val="3D4752"/>
              </a:solidFill>
              <a:effectLst/>
              <a:latin typeface="Calibri" pitchFamily="34" charset="0"/>
              <a:ea typeface="Calibri" pitchFamily="34"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sz="1600" b="1" i="0" u="none" strike="noStrike" cap="none" normalizeH="0" baseline="0" dirty="0" smtClean="0">
                <a:ln>
                  <a:noFill/>
                </a:ln>
                <a:solidFill>
                  <a:srgbClr val="3D4752"/>
                </a:solidFill>
                <a:effectLst/>
                <a:latin typeface="Helvetica" charset="0"/>
                <a:ea typeface="Calibri" pitchFamily="34" charset="0"/>
                <a:cs typeface="Times New Roman" pitchFamily="18" charset="0"/>
              </a:rPr>
              <a:t>permissions</a:t>
            </a:r>
            <a:endParaRPr kumimoji="0" lang="en-US" sz="16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1" i="0" u="sng" strike="noStrike" cap="none" normalizeH="0" baseline="0" dirty="0" smtClean="0">
                <a:ln>
                  <a:noFill/>
                </a:ln>
                <a:solidFill>
                  <a:srgbClr val="3D4752"/>
                </a:solidFill>
                <a:effectLst/>
                <a:latin typeface="Helvetica" charset="0"/>
                <a:ea typeface="Times New Roman" pitchFamily="18" charset="0"/>
                <a:cs typeface="Arial" pitchFamily="34" charset="0"/>
              </a:rPr>
              <a:t>The permissions has three parts:</a:t>
            </a:r>
            <a:endParaRPr kumimoji="0" lang="en-US" sz="1600" b="1" i="0" u="sng"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sz="1600" b="1" i="0" u="none" strike="noStrike" cap="none" normalizeH="0" baseline="0" dirty="0" smtClean="0">
                <a:ln>
                  <a:noFill/>
                </a:ln>
                <a:solidFill>
                  <a:srgbClr val="3D4752"/>
                </a:solidFill>
                <a:effectLst/>
                <a:latin typeface="Helvetica" charset="0"/>
                <a:ea typeface="Calibri" pitchFamily="34" charset="0"/>
                <a:cs typeface="Times New Roman" pitchFamily="18" charset="0"/>
              </a:rPr>
              <a:t>owner permission defines the access privileges of the file owner</a:t>
            </a:r>
            <a:endParaRPr kumimoji="0" lang="en-US" sz="1600" b="1" i="0" u="none" strike="noStrike" cap="none" normalizeH="0" baseline="0" dirty="0" smtClean="0">
              <a:ln>
                <a:noFill/>
              </a:ln>
              <a:solidFill>
                <a:srgbClr val="3D4752"/>
              </a:solidFill>
              <a:effectLst/>
              <a:latin typeface="Calibri" pitchFamily="34" charset="0"/>
              <a:ea typeface="Calibri" pitchFamily="34"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sz="1600" b="1" i="0" u="none" strike="noStrike" cap="none" normalizeH="0" baseline="0" dirty="0" smtClean="0">
                <a:ln>
                  <a:noFill/>
                </a:ln>
                <a:solidFill>
                  <a:srgbClr val="3D4752"/>
                </a:solidFill>
                <a:effectLst/>
                <a:latin typeface="Helvetica" charset="0"/>
                <a:ea typeface="Calibri" pitchFamily="34" charset="0"/>
                <a:cs typeface="Times New Roman" pitchFamily="18" charset="0"/>
              </a:rPr>
              <a:t>group permission defines the access privileges of the owning group</a:t>
            </a:r>
            <a:endParaRPr kumimoji="0" lang="en-US" sz="1600" b="1" i="0" u="none" strike="noStrike" cap="none" normalizeH="0" baseline="0" dirty="0" smtClean="0">
              <a:ln>
                <a:noFill/>
              </a:ln>
              <a:solidFill>
                <a:srgbClr val="3D4752"/>
              </a:solidFill>
              <a:effectLst/>
              <a:latin typeface="Calibri" pitchFamily="34" charset="0"/>
              <a:ea typeface="Calibri" pitchFamily="34"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sz="1600" b="1" i="0" u="none" strike="noStrike" cap="none" normalizeH="0" baseline="0" dirty="0" smtClean="0">
                <a:ln>
                  <a:noFill/>
                </a:ln>
                <a:solidFill>
                  <a:srgbClr val="3D4752"/>
                </a:solidFill>
                <a:effectLst/>
                <a:latin typeface="Helvetica" charset="0"/>
                <a:ea typeface="Calibri" pitchFamily="34" charset="0"/>
                <a:cs typeface="Times New Roman" pitchFamily="18" charset="0"/>
              </a:rPr>
              <a:t>other permission defines the access privileges of all users that are not in any of above two classes</a:t>
            </a:r>
            <a:endParaRPr kumimoji="0" lang="en-US" sz="16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1" i="0" u="sng" strike="noStrike" cap="none" normalizeH="0" baseline="0" dirty="0" smtClean="0">
                <a:ln>
                  <a:noFill/>
                </a:ln>
                <a:solidFill>
                  <a:srgbClr val="3D4752"/>
                </a:solidFill>
                <a:effectLst/>
                <a:latin typeface="Helvetica" charset="0"/>
                <a:ea typeface="Times New Roman" pitchFamily="18" charset="0"/>
                <a:cs typeface="Arial" pitchFamily="34" charset="0"/>
              </a:rPr>
              <a:t>Each permission has three actions:</a:t>
            </a:r>
            <a:endParaRPr kumimoji="0" lang="en-US" sz="1600" b="1" i="0" u="sng"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sz="1600" b="1" i="0" u="none" strike="noStrike" cap="none" normalizeH="0" baseline="0" dirty="0" smtClean="0">
                <a:ln>
                  <a:noFill/>
                </a:ln>
                <a:solidFill>
                  <a:srgbClr val="3D4752"/>
                </a:solidFill>
                <a:effectLst/>
                <a:latin typeface="Helvetica" charset="0"/>
                <a:ea typeface="Calibri" pitchFamily="34" charset="0"/>
                <a:cs typeface="Times New Roman" pitchFamily="18" charset="0"/>
              </a:rPr>
              <a:t>read (r)</a:t>
            </a:r>
            <a:endParaRPr kumimoji="0" lang="en-US" sz="1600" b="1" i="0" u="none" strike="noStrike" cap="none" normalizeH="0" baseline="0" dirty="0" smtClean="0">
              <a:ln>
                <a:noFill/>
              </a:ln>
              <a:solidFill>
                <a:srgbClr val="3D4752"/>
              </a:solidFill>
              <a:effectLst/>
              <a:latin typeface="Calibri" pitchFamily="34" charset="0"/>
              <a:ea typeface="Calibri" pitchFamily="34"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sz="1600" b="1" i="0" u="none" strike="noStrike" cap="none" normalizeH="0" baseline="0" dirty="0" smtClean="0">
                <a:ln>
                  <a:noFill/>
                </a:ln>
                <a:solidFill>
                  <a:srgbClr val="3D4752"/>
                </a:solidFill>
                <a:effectLst/>
                <a:latin typeface="Helvetica" charset="0"/>
                <a:ea typeface="Calibri" pitchFamily="34" charset="0"/>
                <a:cs typeface="Times New Roman" pitchFamily="18" charset="0"/>
              </a:rPr>
              <a:t>write (w)</a:t>
            </a:r>
            <a:endParaRPr kumimoji="0" lang="en-US" sz="1600" b="1" i="0" u="none" strike="noStrike" cap="none" normalizeH="0" baseline="0" dirty="0" smtClean="0">
              <a:ln>
                <a:noFill/>
              </a:ln>
              <a:solidFill>
                <a:srgbClr val="3D4752"/>
              </a:solidFill>
              <a:effectLst/>
              <a:latin typeface="Calibri" pitchFamily="34" charset="0"/>
              <a:ea typeface="Calibri" pitchFamily="34"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sz="1600" b="1" i="0" u="none" strike="noStrike" cap="none" normalizeH="0" baseline="0" dirty="0" smtClean="0">
                <a:ln>
                  <a:noFill/>
                </a:ln>
                <a:solidFill>
                  <a:srgbClr val="3D4752"/>
                </a:solidFill>
                <a:effectLst/>
                <a:latin typeface="Helvetica" charset="0"/>
                <a:ea typeface="Calibri" pitchFamily="34" charset="0"/>
                <a:cs typeface="Times New Roman" pitchFamily="18" charset="0"/>
              </a:rPr>
              <a:t>execute (x)</a:t>
            </a:r>
            <a:endParaRPr kumimoji="0" lang="en-US" sz="1600" b="1"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3D4752"/>
                </a:solidFill>
                <a:effectLst/>
                <a:latin typeface="Helvetica" charset="0"/>
                <a:ea typeface="Times New Roman" pitchFamily="18" charset="0"/>
                <a:cs typeface="Arial" pitchFamily="34" charset="0"/>
              </a:rPr>
              <a:t>For files, the r permission is required to read the file, and the w permission is required to write the file. For directories, the r permission is required to list the contents of the directory, the w permission is required to create, rename or delete files or directories under it, and the x permission is required to access a child of the directory.</a:t>
            </a:r>
            <a:endParaRPr kumimoji="0" lang="en-US" sz="1600" b="1"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p:pull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84993" name="Rectangle 1"/>
          <p:cNvSpPr>
            <a:spLocks noChangeArrowheads="1"/>
          </p:cNvSpPr>
          <p:nvPr/>
        </p:nvSpPr>
        <p:spPr bwMode="auto">
          <a:xfrm>
            <a:off x="533400" y="381000"/>
            <a:ext cx="8153400" cy="6186309"/>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sng" strike="noStrike" cap="none" normalizeH="0" baseline="0" dirty="0" smtClean="0">
                <a:ln>
                  <a:noFill/>
                </a:ln>
                <a:solidFill>
                  <a:srgbClr val="3D4752"/>
                </a:solidFill>
                <a:effectLst/>
                <a:latin typeface="Helvetica" charset="0"/>
                <a:ea typeface="Times New Roman" pitchFamily="18" charset="0"/>
                <a:cs typeface="Arial" pitchFamily="34" charset="0"/>
              </a:rPr>
              <a:t>Fault Tolerance  </a:t>
            </a:r>
            <a:r>
              <a:rPr kumimoji="0" lang="en-US" i="0" u="none" strike="noStrike" cap="none" normalizeH="0" baseline="0" dirty="0" smtClean="0">
                <a:ln>
                  <a:noFill/>
                </a:ln>
                <a:solidFill>
                  <a:srgbClr val="3D4752"/>
                </a:solidFill>
                <a:effectLst/>
                <a:latin typeface="Helvetica" charset="0"/>
                <a:ea typeface="Times New Roman" pitchFamily="18" charset="0"/>
                <a:cs typeface="Arial" pitchFamily="34" charset="0"/>
              </a:rPr>
              <a:t>in Alluxio is based upon a </a:t>
            </a:r>
            <a:r>
              <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rPr>
              <a:t>multi-master approach </a:t>
            </a:r>
            <a:r>
              <a:rPr kumimoji="0" lang="en-US" i="0" u="none" strike="noStrike" cap="none" normalizeH="0" baseline="0" dirty="0" smtClean="0">
                <a:ln>
                  <a:noFill/>
                </a:ln>
                <a:solidFill>
                  <a:srgbClr val="3D4752"/>
                </a:solidFill>
                <a:effectLst/>
                <a:latin typeface="Helvetica" charset="0"/>
                <a:ea typeface="Times New Roman" pitchFamily="18" charset="0"/>
                <a:cs typeface="Arial" pitchFamily="34" charset="0"/>
              </a:rPr>
              <a:t>where multiple master processes are running. </a:t>
            </a:r>
            <a:r>
              <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rPr>
              <a:t>One of these processes is elected the leader</a:t>
            </a:r>
            <a:r>
              <a:rPr kumimoji="0" lang="en-US" i="0" u="none" strike="noStrike" cap="none" normalizeH="0" baseline="0" dirty="0" smtClean="0">
                <a:ln>
                  <a:noFill/>
                </a:ln>
                <a:solidFill>
                  <a:srgbClr val="3D4752"/>
                </a:solidFill>
                <a:effectLst/>
                <a:latin typeface="Helvetica" charset="0"/>
                <a:ea typeface="Times New Roman" pitchFamily="18" charset="0"/>
                <a:cs typeface="Arial" pitchFamily="34" charset="0"/>
              </a:rPr>
              <a:t> and is used by all workers and clients as the </a:t>
            </a:r>
            <a:r>
              <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rPr>
              <a:t>primary point of contact. </a:t>
            </a:r>
            <a:r>
              <a:rPr kumimoji="0" lang="en-US" i="0" u="none" strike="noStrike" cap="none" normalizeH="0" baseline="0" dirty="0" smtClean="0">
                <a:ln>
                  <a:noFill/>
                </a:ln>
                <a:solidFill>
                  <a:srgbClr val="3D4752"/>
                </a:solidFill>
                <a:effectLst/>
                <a:latin typeface="Helvetica" charset="0"/>
                <a:ea typeface="Times New Roman" pitchFamily="18" charset="0"/>
                <a:cs typeface="Arial" pitchFamily="34" charset="0"/>
              </a:rPr>
              <a:t>The other masters act as standbys using the shared journal to ensure that </a:t>
            </a:r>
            <a:r>
              <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rPr>
              <a:t>they maintain the same file system metadata as a new leader </a:t>
            </a:r>
            <a:r>
              <a:rPr kumimoji="0" lang="en-US" i="0" u="none" strike="noStrike" cap="none" normalizeH="0" baseline="0" dirty="0" smtClean="0">
                <a:ln>
                  <a:noFill/>
                </a:ln>
                <a:solidFill>
                  <a:srgbClr val="3D4752"/>
                </a:solidFill>
                <a:effectLst/>
                <a:latin typeface="Helvetica" charset="0"/>
                <a:ea typeface="Times New Roman" pitchFamily="18" charset="0"/>
                <a:cs typeface="Arial" pitchFamily="34" charset="0"/>
              </a:rPr>
              <a:t>and can </a:t>
            </a:r>
            <a:r>
              <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rPr>
              <a:t>rapidly take over in the event of the leader failing</a:t>
            </a:r>
            <a:r>
              <a:rPr kumimoji="0" lang="en-US" i="0" u="none" strike="noStrike" cap="none" normalizeH="0" baseline="0" dirty="0" smtClean="0">
                <a:ln>
                  <a:noFill/>
                </a:ln>
                <a:solidFill>
                  <a:srgbClr val="3D4752"/>
                </a:solidFill>
                <a:effectLst/>
                <a:latin typeface="Helvetica" charset="0"/>
                <a:ea typeface="Times New Roman" pitchFamily="18" charset="0"/>
                <a:cs typeface="Arial" pitchFamily="34" charset="0"/>
              </a:rPr>
              <a:t>.(Ref: slide13)</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i="0" u="none" strike="noStrike" cap="none" normalizeH="0" baseline="0" dirty="0" smtClean="0">
                <a:ln>
                  <a:noFill/>
                </a:ln>
                <a:solidFill>
                  <a:srgbClr val="3D4752"/>
                </a:solidFill>
                <a:effectLst/>
                <a:latin typeface="Helvetica" charset="0"/>
                <a:ea typeface="Times New Roman" pitchFamily="18" charset="0"/>
                <a:cs typeface="Arial" pitchFamily="34" charset="0"/>
              </a:rPr>
              <a:t>If the leader fails, </a:t>
            </a:r>
            <a:r>
              <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rPr>
              <a:t>a new leader is automatically selected </a:t>
            </a:r>
            <a:r>
              <a:rPr kumimoji="0" lang="en-US" i="0" u="none" strike="noStrike" cap="none" normalizeH="0" baseline="0" dirty="0" smtClean="0">
                <a:ln>
                  <a:noFill/>
                </a:ln>
                <a:solidFill>
                  <a:srgbClr val="3D4752"/>
                </a:solidFill>
                <a:effectLst/>
                <a:latin typeface="Helvetica" charset="0"/>
                <a:ea typeface="Times New Roman" pitchFamily="18" charset="0"/>
                <a:cs typeface="Arial" pitchFamily="34" charset="0"/>
              </a:rPr>
              <a:t>from the available standby masters and Alluxio proceeds as usual. </a:t>
            </a:r>
            <a:endParaRPr kumimoji="0" lang="en-US"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rPr>
              <a:t>Alluxio uses ZooKeeper to achieve master fault tolerance</a:t>
            </a:r>
            <a:r>
              <a:rPr kumimoji="0" lang="en-US" i="0" u="none" strike="noStrike" cap="none" normalizeH="0" baseline="0" dirty="0" smtClean="0">
                <a:ln>
                  <a:noFill/>
                </a:ln>
                <a:solidFill>
                  <a:srgbClr val="3D4752"/>
                </a:solidFill>
                <a:effectLst/>
                <a:latin typeface="Helvetica" charset="0"/>
                <a:ea typeface="Times New Roman" pitchFamily="18" charset="0"/>
                <a:cs typeface="Arial" pitchFamily="34" charset="0"/>
              </a:rPr>
              <a:t>. Alluxio masters use ZooKeeper </a:t>
            </a:r>
            <a:r>
              <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rPr>
              <a:t>for leader election. </a:t>
            </a: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i="0" u="none" strike="noStrike" cap="none" normalizeH="0" baseline="0" dirty="0" smtClean="0">
                <a:ln>
                  <a:noFill/>
                </a:ln>
                <a:solidFill>
                  <a:srgbClr val="3D4752"/>
                </a:solidFill>
                <a:effectLst/>
                <a:latin typeface="Helvetica" charset="0"/>
                <a:ea typeface="Times New Roman" pitchFamily="18" charset="0"/>
                <a:cs typeface="Arial" pitchFamily="34" charset="0"/>
              </a:rPr>
              <a:t>Alluxio clients also use </a:t>
            </a:r>
            <a:r>
              <a:rPr kumimoji="0" lang="en-US" b="1" i="0" u="none" strike="noStrike" cap="none" normalizeH="0" baseline="0" dirty="0" smtClean="0">
                <a:ln>
                  <a:noFill/>
                </a:ln>
                <a:solidFill>
                  <a:srgbClr val="3D4752"/>
                </a:solidFill>
                <a:effectLst/>
                <a:latin typeface="Helvetica" charset="0"/>
                <a:ea typeface="Times New Roman" pitchFamily="18" charset="0"/>
                <a:cs typeface="Arial" pitchFamily="34" charset="0"/>
              </a:rPr>
              <a:t>ZooKeeper to inquire about the identity and address of the current leader</a:t>
            </a:r>
            <a:r>
              <a:rPr kumimoji="0" lang="en-US" i="0" u="none" strike="noStrike" cap="none" normalizeH="0" baseline="0" dirty="0" smtClean="0">
                <a:ln>
                  <a:noFill/>
                </a:ln>
                <a:solidFill>
                  <a:srgbClr val="3D4752"/>
                </a:solidFill>
                <a:effectLst/>
                <a:latin typeface="Helvetica" charset="0"/>
                <a:ea typeface="Times New Roman" pitchFamily="18" charset="0"/>
                <a:cs typeface="Arial"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rgbClr val="222222"/>
                </a:solidFill>
                <a:effectLst/>
                <a:latin typeface="Arial" pitchFamily="34" charset="0"/>
                <a:ea typeface="Times New Roman" pitchFamily="18" charset="0"/>
                <a:cs typeface="Arial" pitchFamily="34" charset="0"/>
              </a:rPr>
              <a:t>ZooKeeper is a centralized service for maintaining configuration information, naming, providing distributed synchronization, and providing group services. </a:t>
            </a:r>
            <a:r>
              <a:rPr kumimoji="0" lang="en-US" i="0" u="none" strike="noStrike" cap="none" normalizeH="0" baseline="0" dirty="0" smtClean="0">
                <a:ln>
                  <a:noFill/>
                </a:ln>
                <a:solidFill>
                  <a:srgbClr val="222222"/>
                </a:solidFill>
                <a:effectLst/>
                <a:latin typeface="Arial" pitchFamily="34" charset="0"/>
                <a:ea typeface="Times New Roman" pitchFamily="18" charset="0"/>
                <a:cs typeface="Arial" pitchFamily="34" charset="0"/>
              </a:rPr>
              <a:t>All of these kinds of services are used in some form or another by distributed applications. ZooKeeper can be used by applications to </a:t>
            </a:r>
            <a:r>
              <a:rPr kumimoji="0" lang="en-US" b="1" i="0" u="none" strike="noStrike" cap="none" normalizeH="0" baseline="0" dirty="0" smtClean="0">
                <a:ln>
                  <a:noFill/>
                </a:ln>
                <a:solidFill>
                  <a:srgbClr val="222222"/>
                </a:solidFill>
                <a:effectLst/>
                <a:latin typeface="Arial" pitchFamily="34" charset="0"/>
                <a:ea typeface="Times New Roman" pitchFamily="18" charset="0"/>
                <a:cs typeface="Arial" pitchFamily="34" charset="0"/>
              </a:rPr>
              <a:t>ensure that tasks across the cluster are serialized or synchronized</a:t>
            </a:r>
            <a:r>
              <a:rPr kumimoji="0" lang="en-US" i="0" u="none" strike="noStrike" cap="none" normalizeH="0" baseline="0" dirty="0" smtClean="0">
                <a:ln>
                  <a:noFill/>
                </a:ln>
                <a:solidFill>
                  <a:srgbClr val="222222"/>
                </a:solidFill>
                <a:effectLst/>
                <a:latin typeface="Arial" pitchFamily="34" charset="0"/>
                <a:ea typeface="Times New Roman" pitchFamily="18" charset="0"/>
                <a:cs typeface="Arial" pitchFamily="34" charset="0"/>
              </a:rPr>
              <a:t>. It does this by maintaining status type information in memory on ZooKeeper servers.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i="0" u="none" strike="noStrike" cap="none" normalizeH="0" baseline="0" dirty="0" smtClean="0">
              <a:ln>
                <a:noFill/>
              </a:ln>
              <a:solidFill>
                <a:schemeClr val="tx1"/>
              </a:solidFill>
              <a:effectLst/>
              <a:latin typeface="Arial" pitchFamily="34" charset="0"/>
              <a:cs typeface="Arial" pitchFamily="34" charset="0"/>
            </a:endParaRPr>
          </a:p>
        </p:txBody>
      </p:sp>
      <p:sp>
        <p:nvSpPr>
          <p:cNvPr id="3" name="Cloud Callout 2"/>
          <p:cNvSpPr/>
          <p:nvPr/>
        </p:nvSpPr>
        <p:spPr>
          <a:xfrm>
            <a:off x="685800" y="3581400"/>
            <a:ext cx="3505200" cy="1905000"/>
          </a:xfrm>
          <a:prstGeom prst="cloudCallou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solidFill>
                  <a:schemeClr val="tx1">
                    <a:lumMod val="95000"/>
                    <a:lumOff val="5000"/>
                  </a:schemeClr>
                </a:solidFill>
              </a:rPr>
              <a:t>Action of causing a set of data to remain identical in more then one location</a:t>
            </a:r>
            <a:endParaRPr lang="en-US" b="1" dirty="0">
              <a:solidFill>
                <a:schemeClr val="tx1">
                  <a:lumMod val="95000"/>
                  <a:lumOff val="5000"/>
                </a:schemeClr>
              </a:solidFill>
            </a:endParaRP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lluxio-formerly-tachyon-unify-data-at-memory-speed-effective-using-spark-with-alluxio-at-spark-summit-boston-2017-7-638.jpg"/>
          <p:cNvPicPr>
            <a:picLocks noChangeAspect="1"/>
          </p:cNvPicPr>
          <p:nvPr/>
        </p:nvPicPr>
        <p:blipFill>
          <a:blip r:embed="rId2"/>
          <a:stretch>
            <a:fillRect/>
          </a:stretch>
        </p:blipFill>
        <p:spPr>
          <a:xfrm>
            <a:off x="0" y="-3583"/>
            <a:ext cx="9139227" cy="6861583"/>
          </a:xfrm>
          <a:prstGeom prst="rect">
            <a:avLst/>
          </a:prstGeom>
          <a:solidFill>
            <a:schemeClr val="accent2">
              <a:lumMod val="40000"/>
              <a:lumOff val="60000"/>
            </a:schemeClr>
          </a:solidFill>
        </p:spPr>
      </p:pic>
    </p:spTree>
  </p:cSld>
  <p:clrMapOvr>
    <a:masterClrMapping/>
  </p:clrMapOvr>
  <p:transition>
    <p:pull di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52400" y="4805658"/>
          <a:ext cx="8991600" cy="2052342"/>
        </p:xfrm>
        <a:graphic>
          <a:graphicData uri="http://schemas.openxmlformats.org/drawingml/2006/table">
            <a:tbl>
              <a:tblPr/>
              <a:tblGrid>
                <a:gridCol w="2997200"/>
                <a:gridCol w="2997200"/>
                <a:gridCol w="2997200"/>
              </a:tblGrid>
              <a:tr h="414748">
                <a:tc>
                  <a:txBody>
                    <a:bodyPr/>
                    <a:lstStyle/>
                    <a:p>
                      <a:pPr algn="l" fontAlgn="t"/>
                      <a:r>
                        <a:rPr lang="en-US" sz="1400" b="1" u="none" dirty="0"/>
                        <a:t>Property Name</a:t>
                      </a:r>
                    </a:p>
                  </a:txBody>
                  <a:tcPr marL="57577" marR="57577" marT="57577" marB="5757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8FA"/>
                    </a:solidFill>
                  </a:tcPr>
                </a:tc>
                <a:tc>
                  <a:txBody>
                    <a:bodyPr/>
                    <a:lstStyle/>
                    <a:p>
                      <a:pPr algn="l" fontAlgn="t"/>
                      <a:r>
                        <a:rPr lang="en-US" sz="1400" b="1" u="none" dirty="0"/>
                        <a:t>Value</a:t>
                      </a:r>
                    </a:p>
                  </a:txBody>
                  <a:tcPr marL="57577" marR="57577" marT="57577" marB="5757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8FA"/>
                    </a:solidFill>
                  </a:tcPr>
                </a:tc>
                <a:tc>
                  <a:txBody>
                    <a:bodyPr/>
                    <a:lstStyle/>
                    <a:p>
                      <a:pPr algn="l" fontAlgn="t"/>
                      <a:r>
                        <a:rPr lang="en-US" sz="1400" b="1" u="none" dirty="0"/>
                        <a:t>Meaning</a:t>
                      </a:r>
                    </a:p>
                  </a:txBody>
                  <a:tcPr marL="57577" marR="57577" marT="57577" marB="5757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8FA"/>
                    </a:solidFill>
                  </a:tcPr>
                </a:tc>
              </a:tr>
              <a:tr h="684114">
                <a:tc>
                  <a:txBody>
                    <a:bodyPr/>
                    <a:lstStyle/>
                    <a:p>
                      <a:pPr fontAlgn="t"/>
                      <a:r>
                        <a:rPr lang="en-US" sz="1400" b="1" u="none" dirty="0"/>
                        <a:t>alluxio.zookeeper.enabled</a:t>
                      </a:r>
                    </a:p>
                  </a:txBody>
                  <a:tcPr marL="57577" marR="57577" marT="57577" marB="5757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8FA"/>
                    </a:solidFill>
                  </a:tcPr>
                </a:tc>
                <a:tc>
                  <a:txBody>
                    <a:bodyPr/>
                    <a:lstStyle/>
                    <a:p>
                      <a:pPr fontAlgn="t"/>
                      <a:r>
                        <a:rPr lang="en-US" sz="1400" b="1" u="none" dirty="0"/>
                        <a:t>true</a:t>
                      </a:r>
                    </a:p>
                  </a:txBody>
                  <a:tcPr marL="57577" marR="57577" marT="57577" marB="5757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8FA"/>
                    </a:solidFill>
                  </a:tcPr>
                </a:tc>
                <a:tc>
                  <a:txBody>
                    <a:bodyPr/>
                    <a:lstStyle/>
                    <a:p>
                      <a:pPr fontAlgn="t"/>
                      <a:r>
                        <a:rPr lang="en-IN" sz="1400" b="1" u="none" dirty="0"/>
                        <a:t>If true, masters will use ZooKeeper to enable fault tolerance.</a:t>
                      </a:r>
                    </a:p>
                  </a:txBody>
                  <a:tcPr marL="57577" marR="57577" marT="57577" marB="57577">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8FA"/>
                    </a:solidFill>
                  </a:tcPr>
                </a:tc>
              </a:tr>
              <a:tr h="953480">
                <a:tc>
                  <a:txBody>
                    <a:bodyPr/>
                    <a:lstStyle/>
                    <a:p>
                      <a:pPr fontAlgn="t"/>
                      <a:r>
                        <a:rPr lang="en-US" sz="1400" b="1" u="none" dirty="0"/>
                        <a:t>alluxio.zookeeper.address</a:t>
                      </a:r>
                    </a:p>
                  </a:txBody>
                  <a:tcPr marL="57577" marR="57577" marT="57577" marB="57577">
                    <a:lnL>
                      <a:noFill/>
                    </a:lnL>
                    <a:lnR>
                      <a:noFill/>
                    </a:lnR>
                    <a:lnT w="9525" cap="flat" cmpd="sng" algn="ctr">
                      <a:solidFill>
                        <a:srgbClr val="DDDDDD"/>
                      </a:solidFill>
                      <a:prstDash val="solid"/>
                      <a:round/>
                      <a:headEnd type="none" w="med" len="med"/>
                      <a:tailEnd type="none" w="med" len="med"/>
                    </a:lnT>
                    <a:lnB>
                      <a:noFill/>
                    </a:lnB>
                    <a:solidFill>
                      <a:srgbClr val="F7F8FA"/>
                    </a:solidFill>
                  </a:tcPr>
                </a:tc>
                <a:tc>
                  <a:txBody>
                    <a:bodyPr/>
                    <a:lstStyle/>
                    <a:p>
                      <a:pPr fontAlgn="t"/>
                      <a:r>
                        <a:rPr lang="en-US" sz="1400" b="1" u="none" dirty="0"/>
                        <a:t>[zookeeper_hostname]:2181</a:t>
                      </a:r>
                    </a:p>
                  </a:txBody>
                  <a:tcPr marL="57577" marR="57577" marT="57577" marB="57577">
                    <a:lnL>
                      <a:noFill/>
                    </a:lnL>
                    <a:lnR>
                      <a:noFill/>
                    </a:lnR>
                    <a:lnT w="9525" cap="flat" cmpd="sng" algn="ctr">
                      <a:solidFill>
                        <a:srgbClr val="DDDDDD"/>
                      </a:solidFill>
                      <a:prstDash val="solid"/>
                      <a:round/>
                      <a:headEnd type="none" w="med" len="med"/>
                      <a:tailEnd type="none" w="med" len="med"/>
                    </a:lnT>
                    <a:lnB>
                      <a:noFill/>
                    </a:lnB>
                    <a:solidFill>
                      <a:srgbClr val="F7F8FA"/>
                    </a:solidFill>
                  </a:tcPr>
                </a:tc>
                <a:tc>
                  <a:txBody>
                    <a:bodyPr/>
                    <a:lstStyle/>
                    <a:p>
                      <a:pPr fontAlgn="t"/>
                      <a:r>
                        <a:rPr lang="en-IN" sz="1400" b="1" u="none" dirty="0"/>
                        <a:t>The hostname and port ZooKeeper is running on. Separate multiple addresses with commas.</a:t>
                      </a:r>
                    </a:p>
                  </a:txBody>
                  <a:tcPr marL="57577" marR="57577" marT="57577" marB="57577">
                    <a:lnL>
                      <a:noFill/>
                    </a:lnL>
                    <a:lnR>
                      <a:noFill/>
                    </a:lnR>
                    <a:lnT w="9525" cap="flat" cmpd="sng" algn="ctr">
                      <a:solidFill>
                        <a:srgbClr val="DDDDDD"/>
                      </a:solidFill>
                      <a:prstDash val="solid"/>
                      <a:round/>
                      <a:headEnd type="none" w="med" len="med"/>
                      <a:tailEnd type="none" w="med" len="med"/>
                    </a:lnT>
                    <a:lnB>
                      <a:noFill/>
                    </a:lnB>
                    <a:solidFill>
                      <a:srgbClr val="F7F8FA"/>
                    </a:solidFill>
                  </a:tcPr>
                </a:tc>
              </a:tr>
            </a:tbl>
          </a:graphicData>
        </a:graphic>
      </p:graphicFrame>
      <p:sp>
        <p:nvSpPr>
          <p:cNvPr id="80897" name="Rectangle 1"/>
          <p:cNvSpPr>
            <a:spLocks noChangeArrowheads="1"/>
          </p:cNvSpPr>
          <p:nvPr/>
        </p:nvSpPr>
        <p:spPr bwMode="auto">
          <a:xfrm>
            <a:off x="0" y="0"/>
            <a:ext cx="9144000" cy="4604431"/>
          </a:xfrm>
          <a:prstGeom prst="rect">
            <a:avLst/>
          </a:prstGeom>
          <a:solidFill>
            <a:schemeClr val="bg1"/>
          </a:solidFill>
          <a:ln w="9525">
            <a:noFill/>
            <a:miter lim="800000"/>
            <a:headEnd/>
            <a:tailEnd/>
          </a:ln>
          <a:effectLst/>
        </p:spPr>
        <p:txBody>
          <a:bodyPr vert="horz" wrap="square" lIns="0" tIns="0" rIns="0" bIns="1115661"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1" i="0" u="sng" strike="noStrike" cap="none" normalizeH="0" baseline="0" dirty="0" smtClean="0">
                <a:ln>
                  <a:noFill/>
                </a:ln>
                <a:solidFill>
                  <a:schemeClr val="bg2">
                    <a:lumMod val="10000"/>
                  </a:schemeClr>
                </a:solidFill>
                <a:effectLst/>
                <a:latin typeface="Source Sans Pro"/>
                <a:cs typeface="Arial" pitchFamily="34" charset="0"/>
              </a:rPr>
              <a:t>Configuring Fault Tolerant Alluxio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2">
                    <a:lumMod val="10000"/>
                  </a:schemeClr>
                </a:solidFill>
                <a:effectLst/>
                <a:latin typeface="Source Sans Pro"/>
                <a:cs typeface="Arial"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2">
                    <a:lumMod val="10000"/>
                  </a:schemeClr>
                </a:solidFill>
                <a:effectLst/>
                <a:latin typeface="Source Sans Pro"/>
                <a:cs typeface="Arial" pitchFamily="34" charset="0"/>
              </a:rPr>
              <a:t>In order to configure high availability for Alluxio, additional configuration settings must be    set for Alluxio masters, workers, and clients.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2">
                    <a:lumMod val="10000"/>
                  </a:schemeClr>
                </a:solidFill>
                <a:effectLst/>
                <a:latin typeface="Source Sans Pro"/>
                <a:cs typeface="Arial" pitchFamily="34" charset="0"/>
              </a:rPr>
              <a:t>In </a:t>
            </a:r>
            <a:r>
              <a:rPr kumimoji="0" lang="en-US" b="0" i="0" u="none" strike="noStrike" cap="none" normalizeH="0" baseline="0" dirty="0" smtClean="0">
                <a:ln>
                  <a:noFill/>
                </a:ln>
                <a:solidFill>
                  <a:schemeClr val="bg2">
                    <a:lumMod val="10000"/>
                  </a:schemeClr>
                </a:solidFill>
                <a:effectLst/>
                <a:latin typeface="Menlo"/>
                <a:cs typeface="Arial" pitchFamily="34" charset="0"/>
              </a:rPr>
              <a:t>conf/alluxio-site.properties</a:t>
            </a:r>
            <a:r>
              <a:rPr kumimoji="0" lang="en-US" b="0" i="0" u="none" strike="noStrike" cap="none" normalizeH="0" baseline="0" dirty="0" smtClean="0">
                <a:ln>
                  <a:noFill/>
                </a:ln>
                <a:solidFill>
                  <a:schemeClr val="bg2">
                    <a:lumMod val="10000"/>
                  </a:schemeClr>
                </a:solidFill>
                <a:effectLst/>
                <a:latin typeface="Source Sans Pro"/>
                <a:cs typeface="Arial" pitchFamily="34" charset="0"/>
              </a:rPr>
              <a:t>, these java options must be set:</a:t>
            </a:r>
          </a:p>
          <a:p>
            <a:pPr marL="0" marR="0" lvl="0" indent="0" algn="l" defTabSz="914400" rtl="0" eaLnBrk="0" fontAlgn="base" latinLnBrk="0" hangingPunct="0">
              <a:lnSpc>
                <a:spcPct val="100000"/>
              </a:lnSpc>
              <a:spcBef>
                <a:spcPct val="0"/>
              </a:spcBef>
              <a:spcAft>
                <a:spcPct val="0"/>
              </a:spcAft>
              <a:buClrTx/>
              <a:buSzTx/>
              <a:buFontTx/>
              <a:buNone/>
              <a:tabLst/>
            </a:pPr>
            <a:endParaRPr lang="en-US" dirty="0" smtClean="0">
              <a:solidFill>
                <a:schemeClr val="bg2">
                  <a:lumMod val="10000"/>
                </a:schemeClr>
              </a:solidFill>
              <a:latin typeface="Source Sans Pro"/>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bg2">
                  <a:lumMod val="10000"/>
                </a:schemeClr>
              </a:solidFill>
              <a:effectLst/>
              <a:latin typeface="Source Sans Pro"/>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dirty="0" smtClean="0">
              <a:solidFill>
                <a:schemeClr val="bg2">
                  <a:lumMod val="10000"/>
                </a:schemeClr>
              </a:solidFill>
              <a:latin typeface="Source Sans Pro"/>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bg2">
                  <a:lumMod val="1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2">
                    <a:lumMod val="10000"/>
                  </a:schemeClr>
                </a:solidFill>
                <a:effectLst/>
                <a:latin typeface="Source Sans Pro"/>
                <a:cs typeface="Arial" pitchFamily="34" charset="0"/>
              </a:rPr>
              <a:t>To set these options, you can configure your </a:t>
            </a:r>
            <a:r>
              <a:rPr kumimoji="0" lang="en-US" b="0" i="0" u="none" strike="noStrike" cap="none" normalizeH="0" baseline="0" dirty="0" smtClean="0">
                <a:ln>
                  <a:noFill/>
                </a:ln>
                <a:solidFill>
                  <a:schemeClr val="bg2">
                    <a:lumMod val="10000"/>
                  </a:schemeClr>
                </a:solidFill>
                <a:effectLst/>
                <a:latin typeface="Menlo"/>
                <a:cs typeface="Arial" pitchFamily="34" charset="0"/>
              </a:rPr>
              <a:t>conf/alluxio-site.properties</a:t>
            </a:r>
            <a:r>
              <a:rPr kumimoji="0" lang="en-US" b="0" i="0" u="none" strike="noStrike" cap="none" normalizeH="0" baseline="0" dirty="0" smtClean="0">
                <a:ln>
                  <a:noFill/>
                </a:ln>
                <a:solidFill>
                  <a:schemeClr val="bg2">
                    <a:lumMod val="10000"/>
                  </a:schemeClr>
                </a:solidFill>
                <a:effectLst/>
                <a:latin typeface="Source Sans Pro"/>
                <a:cs typeface="Arial" pitchFamily="34" charset="0"/>
              </a:rPr>
              <a:t> to include:</a:t>
            </a:r>
            <a:endParaRPr kumimoji="0" lang="en-US" b="0" i="0" u="none" strike="noStrike" cap="none" normalizeH="0" baseline="0" dirty="0" smtClean="0">
              <a:ln>
                <a:noFill/>
              </a:ln>
              <a:solidFill>
                <a:schemeClr val="bg2">
                  <a:lumMod val="10000"/>
                </a:schemeClr>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2">
                    <a:lumMod val="10000"/>
                  </a:schemeClr>
                </a:solidFill>
                <a:effectLst/>
                <a:latin typeface="Menlo"/>
                <a:cs typeface="Arial" pitchFamily="34" charset="0"/>
              </a:rPr>
              <a:t>alluxio.zookeeper.enabled=true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2">
                    <a:lumMod val="10000"/>
                  </a:schemeClr>
                </a:solidFill>
                <a:effectLst/>
                <a:latin typeface="Menlo"/>
                <a:cs typeface="Arial" pitchFamily="34" charset="0"/>
              </a:rPr>
              <a:t>alluxio.zookeeper.address=[zookeeper_hostname]:2181</a:t>
            </a:r>
            <a:endParaRPr kumimoji="0" lang="en-US" b="0" i="0" u="none" strike="noStrike" cap="none" normalizeH="0" baseline="0" dirty="0" smtClean="0">
              <a:ln>
                <a:noFill/>
              </a:ln>
              <a:solidFill>
                <a:schemeClr val="bg2">
                  <a:lumMod val="10000"/>
                </a:schemeClr>
              </a:solidFill>
              <a:effectLst/>
              <a:latin typeface="Arial" pitchFamily="34" charset="0"/>
              <a:cs typeface="Arial" pitchFamily="34" charset="0"/>
            </a:endParaRPr>
          </a:p>
        </p:txBody>
      </p:sp>
    </p:spTree>
  </p:cSld>
  <p:clrMapOvr>
    <a:masterClrMapping/>
  </p:clrMapOvr>
  <p:transition>
    <p:pull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rdboard_box_packaging_label_thinking_brown_beige_11025_3840x2400.jpg"/>
          <p:cNvPicPr>
            <a:picLocks noChangeAspect="1"/>
          </p:cNvPicPr>
          <p:nvPr/>
        </p:nvPicPr>
        <p:blipFill>
          <a:blip r:embed="rId2" cstate="print"/>
          <a:stretch>
            <a:fillRect/>
          </a:stretch>
        </p:blipFill>
        <p:spPr>
          <a:xfrm>
            <a:off x="0" y="0"/>
            <a:ext cx="9144000" cy="6858000"/>
          </a:xfrm>
          <a:prstGeom prst="rect">
            <a:avLst/>
          </a:prstGeom>
        </p:spPr>
      </p:pic>
      <p:sp>
        <p:nvSpPr>
          <p:cNvPr id="3" name="TextBox 2"/>
          <p:cNvSpPr txBox="1"/>
          <p:nvPr/>
        </p:nvSpPr>
        <p:spPr>
          <a:xfrm>
            <a:off x="1600200" y="1066800"/>
            <a:ext cx="5654112" cy="5016758"/>
          </a:xfrm>
          <a:prstGeom prst="rect">
            <a:avLst/>
          </a:prstGeom>
          <a:noFill/>
        </p:spPr>
        <p:txBody>
          <a:bodyPr wrap="none" rtlCol="0">
            <a:spAutoFit/>
          </a:bodyPr>
          <a:lstStyle/>
          <a:p>
            <a:pPr algn="ctr"/>
            <a:r>
              <a:rPr lang="en-IN" sz="4000" b="1" dirty="0" smtClean="0">
                <a:solidFill>
                  <a:srgbClr val="FFFF00"/>
                </a:solidFill>
                <a:latin typeface="Algerian" pitchFamily="82" charset="0"/>
              </a:rPr>
              <a:t>What’s  new    in </a:t>
            </a:r>
          </a:p>
          <a:p>
            <a:endParaRPr lang="en-IN" sz="4000" b="1" dirty="0" smtClean="0">
              <a:solidFill>
                <a:srgbClr val="FFFF00"/>
              </a:solidFill>
              <a:latin typeface="Algerian" pitchFamily="82" charset="0"/>
            </a:endParaRPr>
          </a:p>
          <a:p>
            <a:endParaRPr lang="en-IN" sz="4000" b="1" dirty="0" smtClean="0">
              <a:solidFill>
                <a:srgbClr val="FFFF00"/>
              </a:solidFill>
              <a:latin typeface="Algerian" pitchFamily="82" charset="0"/>
            </a:endParaRPr>
          </a:p>
          <a:p>
            <a:endParaRPr lang="en-IN" sz="4000" b="1" dirty="0" smtClean="0">
              <a:solidFill>
                <a:srgbClr val="FFFF00"/>
              </a:solidFill>
              <a:latin typeface="Algerian" pitchFamily="82" charset="0"/>
            </a:endParaRPr>
          </a:p>
          <a:p>
            <a:endParaRPr lang="en-IN" sz="4000" b="1" dirty="0" smtClean="0">
              <a:solidFill>
                <a:srgbClr val="FFFF00"/>
              </a:solidFill>
              <a:latin typeface="Algerian" pitchFamily="82" charset="0"/>
            </a:endParaRPr>
          </a:p>
          <a:p>
            <a:endParaRPr lang="en-IN" sz="4000" b="1" dirty="0" smtClean="0">
              <a:solidFill>
                <a:srgbClr val="FFFF00"/>
              </a:solidFill>
              <a:latin typeface="Algerian" pitchFamily="82" charset="0"/>
            </a:endParaRPr>
          </a:p>
          <a:p>
            <a:endParaRPr lang="en-IN" sz="4000" b="1" dirty="0" smtClean="0">
              <a:solidFill>
                <a:srgbClr val="FFFF00"/>
              </a:solidFill>
              <a:latin typeface="Algerian" pitchFamily="82" charset="0"/>
            </a:endParaRPr>
          </a:p>
          <a:p>
            <a:r>
              <a:rPr lang="en-IN" sz="4000" b="1" dirty="0" smtClean="0">
                <a:solidFill>
                  <a:srgbClr val="FFFF00"/>
                </a:solidFill>
                <a:latin typeface="Algerian" pitchFamily="82" charset="0"/>
              </a:rPr>
              <a:t> Alluxio 1.1 Release</a:t>
            </a:r>
          </a:p>
        </p:txBody>
      </p:sp>
    </p:spTree>
  </p:cSld>
  <p:clrMapOvr>
    <a:masterClrMapping/>
  </p:clrMapOvr>
  <p:transition>
    <p:pull di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7000"/>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0" y="152400"/>
            <a:ext cx="9144000" cy="461665"/>
          </a:xfrm>
          <a:prstGeom prst="rect">
            <a:avLst/>
          </a:prstGeom>
        </p:spPr>
        <p:txBody>
          <a:bodyPr wrap="square">
            <a:spAutoFit/>
          </a:bodyPr>
          <a:lstStyle/>
          <a:p>
            <a:r>
              <a:rPr lang="en-IN" sz="2400" b="1" u="sng" dirty="0" smtClean="0">
                <a:solidFill>
                  <a:schemeClr val="accent5">
                    <a:lumMod val="50000"/>
                  </a:schemeClr>
                </a:solidFill>
              </a:rPr>
              <a:t>Alluxio 1.1  </a:t>
            </a:r>
            <a:r>
              <a:rPr lang="en-IN" sz="2400" b="1" u="sng" dirty="0" smtClean="0">
                <a:solidFill>
                  <a:schemeClr val="accent5">
                    <a:lumMod val="50000"/>
                  </a:schemeClr>
                </a:solidFill>
                <a:hlinkClick r:id="rId3"/>
              </a:rPr>
              <a:t>release</a:t>
            </a:r>
            <a:r>
              <a:rPr lang="en-IN" sz="2400" b="1" u="sng" dirty="0" smtClean="0">
                <a:solidFill>
                  <a:schemeClr val="accent5">
                    <a:lumMod val="50000"/>
                  </a:schemeClr>
                </a:solidFill>
              </a:rPr>
              <a:t>  includes many  great features and  improvements.</a:t>
            </a:r>
            <a:endParaRPr lang="en-US" sz="2400" b="1" u="sng" dirty="0">
              <a:solidFill>
                <a:schemeClr val="accent5">
                  <a:lumMod val="50000"/>
                </a:schemeClr>
              </a:solidFill>
            </a:endParaRPr>
          </a:p>
        </p:txBody>
      </p:sp>
      <p:sp>
        <p:nvSpPr>
          <p:cNvPr id="4" name="TextBox 3"/>
          <p:cNvSpPr txBox="1"/>
          <p:nvPr/>
        </p:nvSpPr>
        <p:spPr>
          <a:xfrm>
            <a:off x="1066800" y="609600"/>
            <a:ext cx="6960560" cy="646331"/>
          </a:xfrm>
          <a:prstGeom prst="rect">
            <a:avLst/>
          </a:prstGeom>
          <a:noFill/>
        </p:spPr>
        <p:txBody>
          <a:bodyPr wrap="none" rtlCol="0">
            <a:spAutoFit/>
          </a:bodyPr>
          <a:lstStyle/>
          <a:p>
            <a:pPr lvl="0" fontAlgn="base">
              <a:spcBef>
                <a:spcPct val="0"/>
              </a:spcBef>
              <a:spcAft>
                <a:spcPct val="0"/>
              </a:spcAft>
            </a:pPr>
            <a:r>
              <a:rPr lang="en-US" sz="3600" b="1" u="sng" dirty="0" smtClean="0">
                <a:solidFill>
                  <a:schemeClr val="accent5">
                    <a:lumMod val="50000"/>
                  </a:schemeClr>
                </a:solidFill>
                <a:latin typeface="Algerian" pitchFamily="82" charset="0"/>
                <a:ea typeface="Times New Roman" pitchFamily="18" charset="0"/>
                <a:cs typeface="Times New Roman" pitchFamily="18" charset="0"/>
              </a:rPr>
              <a:t>Performance  Improvements</a:t>
            </a:r>
            <a:endParaRPr lang="en-US" sz="3600" b="1" u="sng" dirty="0" smtClean="0">
              <a:solidFill>
                <a:schemeClr val="accent5">
                  <a:lumMod val="50000"/>
                </a:schemeClr>
              </a:solidFill>
              <a:latin typeface="Algerian" pitchFamily="82" charset="0"/>
              <a:cs typeface="Arial" pitchFamily="34" charset="0"/>
            </a:endParaRPr>
          </a:p>
        </p:txBody>
      </p:sp>
      <p:sp>
        <p:nvSpPr>
          <p:cNvPr id="5" name="TextBox 4"/>
          <p:cNvSpPr txBox="1"/>
          <p:nvPr/>
        </p:nvSpPr>
        <p:spPr>
          <a:xfrm>
            <a:off x="152400" y="1295400"/>
            <a:ext cx="8763000" cy="5170646"/>
          </a:xfrm>
          <a:prstGeom prst="rect">
            <a:avLst/>
          </a:prstGeom>
          <a:noFill/>
        </p:spPr>
        <p:txBody>
          <a:bodyPr wrap="square" rtlCol="0">
            <a:spAutoFit/>
          </a:bodyPr>
          <a:lstStyle/>
          <a:p>
            <a:r>
              <a:rPr lang="en-IN" sz="2400" b="1" u="sng" dirty="0" smtClean="0"/>
              <a:t>Alluxio Master Metadata Scalability</a:t>
            </a:r>
            <a:endParaRPr lang="en-US" sz="2400" b="1" u="sng" dirty="0" smtClean="0"/>
          </a:p>
          <a:p>
            <a:r>
              <a:rPr lang="en-IN" sz="2400" dirty="0" smtClean="0"/>
              <a:t> </a:t>
            </a:r>
          </a:p>
          <a:p>
            <a:r>
              <a:rPr lang="en-IN" sz="2200" b="1" dirty="0" smtClean="0"/>
              <a:t>Efficient and scalable management of the master metadata improves the overall performance of the entire Alluxio system, and </a:t>
            </a:r>
            <a:r>
              <a:rPr lang="en-IN" sz="2200" b="1" dirty="0" smtClean="0">
                <a:ln>
                  <a:solidFill>
                    <a:schemeClr val="tx2">
                      <a:lumMod val="60000"/>
                      <a:lumOff val="40000"/>
                    </a:schemeClr>
                  </a:solidFill>
                </a:ln>
              </a:rPr>
              <a:t>enables greater number of concurrent users and applications interacting with Alluxio</a:t>
            </a:r>
            <a:r>
              <a:rPr lang="en-IN" sz="2200" b="1" dirty="0" smtClean="0"/>
              <a:t>. In Alluxio 1.1, the file system metadata uses an efficient locking strategy with fine-grained, </a:t>
            </a:r>
            <a:r>
              <a:rPr lang="en-IN" sz="2200" b="1" dirty="0" smtClean="0">
                <a:ln>
                  <a:solidFill>
                    <a:schemeClr val="tx2">
                      <a:lumMod val="60000"/>
                      <a:lumOff val="40000"/>
                    </a:schemeClr>
                  </a:solidFill>
                </a:ln>
              </a:rPr>
              <a:t>read-write locking</a:t>
            </a:r>
            <a:r>
              <a:rPr lang="en-IN" sz="2200" b="1" dirty="0" smtClean="0"/>
              <a:t>. This enables more users to access the metadata concurrently, resulting in greater scalability. Alluxio 1.1 also improves how the master writes the journal, by preventing performing journal I/O while holding locks. </a:t>
            </a:r>
            <a:r>
              <a:rPr lang="en-IN" sz="2200" b="1" dirty="0" smtClean="0">
                <a:ln>
                  <a:solidFill>
                    <a:schemeClr val="tx2">
                      <a:lumMod val="60000"/>
                      <a:lumOff val="40000"/>
                    </a:schemeClr>
                  </a:solidFill>
                </a:ln>
              </a:rPr>
              <a:t>Finally, Alluxio 1.1 enables multiple journal entries to be batched and flushed at the same time</a:t>
            </a:r>
            <a:r>
              <a:rPr lang="en-IN" sz="2200" b="1" dirty="0" smtClean="0"/>
              <a:t>, which can greatly improve the throughput of the metadata operations.The master metadata changes in Alluxio 1.1 improves the scalability of metadata operations. </a:t>
            </a:r>
            <a:endParaRPr lang="en-US" sz="2200" b="1" dirty="0" smtClean="0"/>
          </a:p>
          <a:p>
            <a:endParaRPr lang="en-US" dirty="0"/>
          </a:p>
        </p:txBody>
      </p:sp>
      <p:sp>
        <p:nvSpPr>
          <p:cNvPr id="6" name="Cloud Callout 5"/>
          <p:cNvSpPr/>
          <p:nvPr/>
        </p:nvSpPr>
        <p:spPr>
          <a:xfrm>
            <a:off x="152400" y="4114800"/>
            <a:ext cx="2133600" cy="685800"/>
          </a:xfrm>
          <a:prstGeom prst="cloudCallou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solidFill>
                  <a:schemeClr val="tx2">
                    <a:lumMod val="50000"/>
                  </a:schemeClr>
                </a:solidFill>
              </a:rPr>
              <a:t>Daily record of events</a:t>
            </a:r>
            <a:endParaRPr lang="en-US" b="1" dirty="0">
              <a:solidFill>
                <a:schemeClr val="tx2">
                  <a:lumMod val="50000"/>
                </a:schemeClr>
              </a:solidFill>
            </a:endParaRPr>
          </a:p>
        </p:txBody>
      </p:sp>
      <p:sp>
        <p:nvSpPr>
          <p:cNvPr id="7" name="Cloud Callout 6"/>
          <p:cNvSpPr/>
          <p:nvPr/>
        </p:nvSpPr>
        <p:spPr>
          <a:xfrm>
            <a:off x="2362200" y="3810000"/>
            <a:ext cx="4191000" cy="1219200"/>
          </a:xfrm>
          <a:prstGeom prst="cloudCallou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IN" b="1" dirty="0" smtClean="0">
                <a:solidFill>
                  <a:schemeClr val="tx2">
                    <a:lumMod val="50000"/>
                  </a:schemeClr>
                </a:solidFill>
              </a:rPr>
              <a:t>the amount of material or items passing through a system or process</a:t>
            </a:r>
            <a:endParaRPr lang="en-IN" b="1" dirty="0">
              <a:solidFill>
                <a:schemeClr val="tx2">
                  <a:lumMod val="50000"/>
                </a:schemeClr>
              </a:solidFill>
            </a:endParaRP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1_release-contributors.png"/>
          <p:cNvPicPr>
            <a:picLocks noChangeAspect="1"/>
          </p:cNvPicPr>
          <p:nvPr/>
        </p:nvPicPr>
        <p:blipFill>
          <a:blip r:embed="rId2"/>
          <a:stretch>
            <a:fillRect/>
          </a:stretch>
        </p:blipFill>
        <p:spPr>
          <a:xfrm>
            <a:off x="-1" y="0"/>
            <a:ext cx="9144001" cy="6858000"/>
          </a:xfrm>
          <a:prstGeom prst="rect">
            <a:avLst/>
          </a:prstGeom>
        </p:spPr>
      </p:pic>
    </p:spTree>
  </p:cSld>
  <p:clrMapOvr>
    <a:masterClrMapping/>
  </p:clrMapOvr>
  <p:transition>
    <p:pull di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457200" y="152400"/>
            <a:ext cx="8381999" cy="6617196"/>
          </a:xfrm>
          <a:prstGeom prst="rect">
            <a:avLst/>
          </a:prstGeom>
          <a:noFill/>
        </p:spPr>
        <p:txBody>
          <a:bodyPr wrap="square" rtlCol="0">
            <a:spAutoFit/>
          </a:bodyPr>
          <a:lstStyle/>
          <a:p>
            <a:r>
              <a:rPr lang="en-IN" sz="3200" b="1" u="sng" dirty="0" smtClean="0"/>
              <a:t>Alluxio Worker Scalability</a:t>
            </a:r>
          </a:p>
          <a:p>
            <a:endParaRPr lang="en-US" sz="3200" b="1" u="sng" dirty="0" smtClean="0"/>
          </a:p>
          <a:p>
            <a:r>
              <a:rPr lang="en-IN" sz="2000" b="1" dirty="0" smtClean="0"/>
              <a:t>In addition to the Alluxio Master developments, changes were made to the Alluxio Worker in order to improve scalability. The Alluxio Worker stores and manages all the data, so it is involved in all reads and writes of data. Therefore, increasing the performance of the Alluxio Worker will improve the performance of all applications reading and writing files.</a:t>
            </a:r>
          </a:p>
          <a:p>
            <a:endParaRPr lang="en-IN" sz="2000" b="1" dirty="0" smtClean="0"/>
          </a:p>
          <a:p>
            <a:r>
              <a:rPr lang="en-IN" sz="2000" b="1" dirty="0" smtClean="0"/>
              <a:t> In earlier versions of Alluxio, the performance of the worker would degrade as the worker managed more and more data. While investigating this behavior, the main culprit was</a:t>
            </a:r>
            <a:r>
              <a:rPr lang="en-IN" sz="2000" b="1" dirty="0" smtClean="0">
                <a:ln>
                  <a:solidFill>
                    <a:schemeClr val="tx2">
                      <a:lumMod val="60000"/>
                      <a:lumOff val="40000"/>
                    </a:schemeClr>
                  </a:solidFill>
                </a:ln>
              </a:rPr>
              <a:t> how the worker managed the block metadata during operations</a:t>
            </a:r>
            <a:r>
              <a:rPr lang="en-IN" sz="2000" b="1" dirty="0" smtClean="0"/>
              <a:t>. As the number of blocks grew on the worker, managing the worker block metadata became more expensive. Therefore, changes were made in the worker to </a:t>
            </a:r>
            <a:r>
              <a:rPr lang="en-IN" sz="2000" b="1" dirty="0" smtClean="0">
                <a:ln>
                  <a:solidFill>
                    <a:schemeClr val="tx2">
                      <a:lumMod val="60000"/>
                      <a:lumOff val="40000"/>
                    </a:schemeClr>
                  </a:solidFill>
                </a:ln>
              </a:rPr>
              <a:t>prevent accessing the block metadata when unnecessary.</a:t>
            </a:r>
            <a:endParaRPr lang="en-US" sz="2000" b="1" dirty="0" smtClean="0">
              <a:ln>
                <a:solidFill>
                  <a:schemeClr val="tx2">
                    <a:lumMod val="60000"/>
                    <a:lumOff val="40000"/>
                  </a:schemeClr>
                </a:solidFill>
              </a:ln>
            </a:endParaRPr>
          </a:p>
          <a:p>
            <a:r>
              <a:rPr lang="en-IN" sz="2000" b="1" dirty="0" smtClean="0"/>
              <a:t>To evaluate the improvements, experiment was done with the Alluxio worker by continually writing data into the worker. </a:t>
            </a:r>
            <a:r>
              <a:rPr lang="en-IN" sz="2000" b="1" dirty="0" smtClean="0">
                <a:ln>
                  <a:solidFill>
                    <a:schemeClr val="tx2">
                      <a:lumMod val="60000"/>
                      <a:lumOff val="40000"/>
                    </a:schemeClr>
                  </a:solidFill>
                </a:ln>
              </a:rPr>
              <a:t>As files and blocks were being written to the worker, the response times of the writes were measured</a:t>
            </a:r>
            <a:r>
              <a:rPr lang="en-IN" sz="2000" b="1" dirty="0" smtClean="0"/>
              <a:t>. Below is a chart showing the response time of writes, as the number of blocks grew on the worker.</a:t>
            </a:r>
            <a:endParaRPr lang="en-US" sz="2000" b="1" dirty="0"/>
          </a:p>
        </p:txBody>
      </p:sp>
    </p:spTree>
  </p:cSld>
  <p:clrMapOvr>
    <a:masterClrMapping/>
  </p:clrMapOvr>
  <p:transition>
    <p:pull dir="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1_release-worker_scalability.pn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ransition>
    <p:pull dir="d"/>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tile tx="0" ty="0" sx="100000" sy="100000" flip="none" algn="tl"/>
        </a:blipFill>
        <a:effectLst/>
      </p:bgPr>
    </p:bg>
    <p:spTree>
      <p:nvGrpSpPr>
        <p:cNvPr id="1" name=""/>
        <p:cNvGrpSpPr/>
        <p:nvPr/>
      </p:nvGrpSpPr>
      <p:grpSpPr>
        <a:xfrm>
          <a:off x="0" y="0"/>
          <a:ext cx="0" cy="0"/>
          <a:chOff x="0" y="0"/>
          <a:chExt cx="0" cy="0"/>
        </a:xfrm>
      </p:grpSpPr>
      <p:sp>
        <p:nvSpPr>
          <p:cNvPr id="3" name="Rectangle 2"/>
          <p:cNvSpPr/>
          <p:nvPr/>
        </p:nvSpPr>
        <p:spPr>
          <a:xfrm>
            <a:off x="0" y="381000"/>
            <a:ext cx="9144000" cy="5786199"/>
          </a:xfrm>
          <a:prstGeom prst="rect">
            <a:avLst/>
          </a:prstGeom>
        </p:spPr>
        <p:txBody>
          <a:bodyPr wrap="square">
            <a:spAutoFit/>
          </a:bodyPr>
          <a:lstStyle/>
          <a:p>
            <a:pPr algn="ctr"/>
            <a:r>
              <a:rPr lang="en-IN" sz="3200" b="1" u="sng" dirty="0" smtClean="0"/>
              <a:t>Better Support for Random I/O</a:t>
            </a:r>
          </a:p>
          <a:p>
            <a:pPr algn="ctr"/>
            <a:endParaRPr lang="en-US" sz="3200" b="1" u="sng" dirty="0" smtClean="0"/>
          </a:p>
          <a:p>
            <a:r>
              <a:rPr lang="en-IN" sz="2400" b="1" dirty="0" smtClean="0"/>
              <a:t>Alluxio brings significant performance benefits when the data can be stored in memory, and applications can get direct access to that in-memory data.</a:t>
            </a:r>
          </a:p>
          <a:p>
            <a:r>
              <a:rPr lang="en-IN" sz="2400" b="1" dirty="0" smtClean="0"/>
              <a:t>However, in earlier versions of Alluxio, </a:t>
            </a:r>
            <a:r>
              <a:rPr lang="en-IN" sz="2400" b="1" dirty="0" smtClean="0">
                <a:ln>
                  <a:solidFill>
                    <a:schemeClr val="tx2">
                      <a:lumMod val="60000"/>
                      <a:lumOff val="40000"/>
                    </a:schemeClr>
                  </a:solidFill>
                </a:ln>
              </a:rPr>
              <a:t>a block would only be stored in Alluxio memory if the block was fully read by the application. </a:t>
            </a:r>
            <a:r>
              <a:rPr lang="en-IN" sz="2400" b="1" dirty="0" smtClean="0"/>
              <a:t>This means if applications only read a block partially, or seeked around in the block (random I/O ), the block would not be stored in Alluxio.</a:t>
            </a:r>
            <a:endParaRPr lang="en-US" sz="2400" b="1" dirty="0" smtClean="0"/>
          </a:p>
          <a:p>
            <a:r>
              <a:rPr lang="en-IN" sz="2400" b="1" dirty="0" smtClean="0"/>
              <a:t>Alluxio 1.1 introduces a feature that</a:t>
            </a:r>
            <a:r>
              <a:rPr lang="en-IN" sz="2400" b="1" dirty="0" smtClean="0">
                <a:ln>
                  <a:solidFill>
                    <a:schemeClr val="tx2">
                      <a:lumMod val="60000"/>
                      <a:lumOff val="40000"/>
                    </a:schemeClr>
                  </a:solidFill>
                </a:ln>
              </a:rPr>
              <a:t> enables storing the entire block in memory even if the block was only partially read</a:t>
            </a:r>
            <a:r>
              <a:rPr lang="en-IN" sz="2400" b="1" dirty="0" smtClean="0"/>
              <a:t>. With Alluxio 1.1, files accessed with random I/O  can </a:t>
            </a:r>
            <a:r>
              <a:rPr lang="en-IN" sz="2400" b="1" dirty="0" smtClean="0">
                <a:ln>
                  <a:solidFill>
                    <a:schemeClr val="tx2">
                      <a:lumMod val="60000"/>
                      <a:lumOff val="40000"/>
                    </a:schemeClr>
                  </a:solidFill>
                </a:ln>
              </a:rPr>
              <a:t>be automatically stored in Alluxio, </a:t>
            </a:r>
            <a:r>
              <a:rPr lang="en-IN" sz="2400" b="1" dirty="0" smtClean="0"/>
              <a:t>which could greatly improve performance for applications that uses random I/O.</a:t>
            </a:r>
            <a:endParaRPr lang="en-US" sz="2400" b="1" dirty="0" smtClean="0"/>
          </a:p>
          <a:p>
            <a:endParaRPr lang="en-US" b="1" dirty="0"/>
          </a:p>
        </p:txBody>
      </p:sp>
    </p:spTree>
  </p:cSld>
  <p:clrMapOvr>
    <a:masterClrMapping/>
  </p:clrMapOvr>
  <p:transition>
    <p:pull dir="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tile tx="0" ty="0" sx="100000" sy="100000" flip="none" algn="tl"/>
        </a:blipFill>
        <a:effectLst/>
      </p:bgPr>
    </p:bg>
    <p:spTree>
      <p:nvGrpSpPr>
        <p:cNvPr id="1" name=""/>
        <p:cNvGrpSpPr/>
        <p:nvPr/>
      </p:nvGrpSpPr>
      <p:grpSpPr>
        <a:xfrm>
          <a:off x="0" y="0"/>
          <a:ext cx="0" cy="0"/>
          <a:chOff x="0" y="0"/>
          <a:chExt cx="0" cy="0"/>
        </a:xfrm>
      </p:grpSpPr>
      <p:sp>
        <p:nvSpPr>
          <p:cNvPr id="3" name="TextBox 2"/>
          <p:cNvSpPr txBox="1"/>
          <p:nvPr/>
        </p:nvSpPr>
        <p:spPr>
          <a:xfrm>
            <a:off x="0" y="228600"/>
            <a:ext cx="9180718" cy="584775"/>
          </a:xfrm>
          <a:prstGeom prst="rect">
            <a:avLst/>
          </a:prstGeom>
          <a:noFill/>
        </p:spPr>
        <p:txBody>
          <a:bodyPr wrap="none" rtlCol="0">
            <a:spAutoFit/>
          </a:bodyPr>
          <a:lstStyle/>
          <a:p>
            <a:r>
              <a:rPr lang="en-IN" sz="3200" b="1" u="sng" dirty="0" smtClean="0">
                <a:solidFill>
                  <a:schemeClr val="accent5">
                    <a:lumMod val="50000"/>
                  </a:schemeClr>
                </a:solidFill>
                <a:latin typeface="Algerian" pitchFamily="82" charset="0"/>
              </a:rPr>
              <a:t>Usability  and  Integration  Improvements</a:t>
            </a:r>
            <a:endParaRPr lang="en-US" sz="3200" b="1" u="sng" dirty="0" smtClean="0">
              <a:solidFill>
                <a:schemeClr val="accent5">
                  <a:lumMod val="50000"/>
                </a:schemeClr>
              </a:solidFill>
              <a:latin typeface="Algerian" pitchFamily="82" charset="0"/>
            </a:endParaRPr>
          </a:p>
        </p:txBody>
      </p:sp>
      <p:sp>
        <p:nvSpPr>
          <p:cNvPr id="4" name="TextBox 3"/>
          <p:cNvSpPr txBox="1"/>
          <p:nvPr/>
        </p:nvSpPr>
        <p:spPr>
          <a:xfrm>
            <a:off x="0" y="990600"/>
            <a:ext cx="9144000" cy="5078313"/>
          </a:xfrm>
          <a:prstGeom prst="rect">
            <a:avLst/>
          </a:prstGeom>
          <a:noFill/>
        </p:spPr>
        <p:txBody>
          <a:bodyPr wrap="square" rtlCol="0">
            <a:spAutoFit/>
          </a:bodyPr>
          <a:lstStyle/>
          <a:p>
            <a:pPr algn="ctr"/>
            <a:r>
              <a:rPr lang="en-IN" sz="3200" b="1" u="sng" dirty="0" smtClean="0"/>
              <a:t>Automatic Metadata Loading</a:t>
            </a:r>
          </a:p>
          <a:p>
            <a:pPr algn="ctr"/>
            <a:endParaRPr lang="en-US" sz="3200" b="1" u="sng" dirty="0" smtClean="0"/>
          </a:p>
          <a:p>
            <a:r>
              <a:rPr lang="en-IN" sz="2200" b="1" dirty="0" smtClean="0"/>
              <a:t>In earlier versions of Alluxio, metadata from under file systems mounted to Alluxio had to be manually loaded into Alluxio. </a:t>
            </a:r>
            <a:r>
              <a:rPr lang="en-IN" sz="2200" b="1" dirty="0" smtClean="0">
                <a:ln>
                  <a:solidFill>
                    <a:schemeClr val="tx2">
                      <a:lumMod val="60000"/>
                      <a:lumOff val="40000"/>
                    </a:schemeClr>
                  </a:solidFill>
                </a:ln>
              </a:rPr>
              <a:t>There was an explicit command to tell Alluxio to gather the metadata from the under file system, and store it in Alluxio. </a:t>
            </a:r>
            <a:r>
              <a:rPr lang="en-IN" sz="2200" b="1" dirty="0" smtClean="0"/>
              <a:t>However, this could be cumbersome and confusing, since without invoking the</a:t>
            </a:r>
            <a:r>
              <a:rPr lang="en-IN" sz="2200" b="1" dirty="0" smtClean="0">
                <a:ln>
                  <a:solidFill>
                    <a:schemeClr val="accent2">
                      <a:lumMod val="75000"/>
                    </a:schemeClr>
                  </a:solidFill>
                </a:ln>
              </a:rPr>
              <a:t> loadMetadata</a:t>
            </a:r>
            <a:r>
              <a:rPr lang="en-IN" sz="2200" b="1" dirty="0" smtClean="0"/>
              <a:t> command, files could not be found.</a:t>
            </a:r>
          </a:p>
          <a:p>
            <a:endParaRPr lang="en-US" sz="2200" b="1" dirty="0" smtClean="0"/>
          </a:p>
          <a:p>
            <a:r>
              <a:rPr lang="en-IN" sz="2200" b="1" dirty="0" smtClean="0">
                <a:ln>
                  <a:solidFill>
                    <a:schemeClr val="tx2">
                      <a:lumMod val="60000"/>
                      <a:lumOff val="40000"/>
                    </a:schemeClr>
                  </a:solidFill>
                </a:ln>
              </a:rPr>
              <a:t>In Alluxio 1.1, the metadata loading is now seamless and done automatically</a:t>
            </a:r>
            <a:r>
              <a:rPr lang="en-IN" sz="2200" b="1" dirty="0" smtClean="0"/>
              <a:t>. The metadata from the under file system will be loaded automatically on the first access of the file or directory. With this automatic metadata loading, it is no longer necessary to manually invoke a command to load metadata. This feature helps simplify how users use Alluxio.</a:t>
            </a:r>
            <a:endParaRPr lang="en-US" sz="2200" b="1" dirty="0" smtClean="0"/>
          </a:p>
          <a:p>
            <a:endParaRPr lang="en-US" dirty="0"/>
          </a:p>
        </p:txBody>
      </p:sp>
    </p:spTree>
  </p:cSld>
  <p:clrMapOvr>
    <a:masterClrMapping/>
  </p:clrMapOvr>
  <p:transition>
    <p:pull di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8000"/>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0" y="0"/>
            <a:ext cx="9144000" cy="6370975"/>
          </a:xfrm>
          <a:prstGeom prst="rect">
            <a:avLst/>
          </a:prstGeom>
          <a:noFill/>
        </p:spPr>
        <p:txBody>
          <a:bodyPr wrap="square" rtlCol="0">
            <a:spAutoFit/>
          </a:bodyPr>
          <a:lstStyle/>
          <a:p>
            <a:pPr algn="ctr"/>
            <a:r>
              <a:rPr lang="en-IN" sz="3200" b="1" u="sng" dirty="0" smtClean="0"/>
              <a:t>Simplified Configuration</a:t>
            </a:r>
            <a:endParaRPr lang="en-US" sz="3200" b="1" u="sng" dirty="0" smtClean="0"/>
          </a:p>
          <a:p>
            <a:r>
              <a:rPr lang="en-IN" sz="2200" b="1" dirty="0" smtClean="0"/>
              <a:t>Beginning from Alluxio 1.1, </a:t>
            </a:r>
            <a:r>
              <a:rPr lang="en-IN" sz="2200" b="1" u="sng" dirty="0" smtClean="0"/>
              <a:t>configuring the Alluxio system becomes simpler and easier to reason about.</a:t>
            </a:r>
            <a:r>
              <a:rPr lang="en-IN" sz="2200" b="1" dirty="0" smtClean="0"/>
              <a:t> In earlier versions, </a:t>
            </a:r>
            <a:r>
              <a:rPr lang="en-IN" sz="2200" b="1" u="sng" dirty="0" smtClean="0"/>
              <a:t>there were many different places to derive configuration settings,</a:t>
            </a:r>
            <a:r>
              <a:rPr lang="en-IN" sz="2200" b="1" dirty="0" smtClean="0"/>
              <a:t> it was not always intuitive to set the right configuration in conf/alluxio-env.sh. </a:t>
            </a:r>
          </a:p>
          <a:p>
            <a:r>
              <a:rPr lang="en-IN" sz="2200" b="1" dirty="0" smtClean="0"/>
              <a:t>Now, Alluxio 1.1 eases this process by providing a more straightforward way to control Alluxio server or application configurations.</a:t>
            </a:r>
            <a:r>
              <a:rPr lang="en-US" sz="2200" b="1" dirty="0" smtClean="0"/>
              <a:t> </a:t>
            </a:r>
            <a:r>
              <a:rPr lang="en-IN" sz="2200" b="1" u="sng" dirty="0" smtClean="0"/>
              <a:t>Environment variables can be used to set Alluxio server </a:t>
            </a:r>
            <a:r>
              <a:rPr lang="en-IN" sz="2200" b="1" dirty="0" smtClean="0"/>
              <a:t>settings on each node, such as the IP address, port, ramdisk and etc, through the conf/alluxio-env.sh script on each node. </a:t>
            </a:r>
            <a:r>
              <a:rPr lang="en-IN" sz="2200" b="1" dirty="0" smtClean="0">
                <a:ln>
                  <a:solidFill>
                    <a:schemeClr val="tx2">
                      <a:lumMod val="60000"/>
                      <a:lumOff val="40000"/>
                    </a:schemeClr>
                  </a:solidFill>
                </a:ln>
              </a:rPr>
              <a:t>This file conf/alluxion-env.sh is now very simple and no longer contains any logic and only contains a minimal set of environment variables</a:t>
            </a:r>
          </a:p>
          <a:p>
            <a:endParaRPr lang="en-US" sz="2000" b="1" dirty="0" smtClean="0"/>
          </a:p>
          <a:p>
            <a:pPr algn="ctr"/>
            <a:r>
              <a:rPr lang="en-IN" sz="3600" b="1" u="sng" dirty="0" smtClean="0"/>
              <a:t>Google Cloud Platform</a:t>
            </a:r>
            <a:endParaRPr lang="en-US" sz="3600" b="1" u="sng" dirty="0" smtClean="0"/>
          </a:p>
          <a:p>
            <a:r>
              <a:rPr lang="en-IN" sz="2000" b="1" dirty="0" smtClean="0"/>
              <a:t>Alluxio 1.1 has integration with Google Cloud Platform. With Alluxio 1.1, an Alluxio cluster can be deployed on Google Compute Engine (GCE). </a:t>
            </a:r>
          </a:p>
          <a:p>
            <a:r>
              <a:rPr lang="en-IN" sz="2000" b="1" dirty="0" smtClean="0"/>
              <a:t>This enables additional options for deploying Alluxio on different public clouds. In addition to being able to deploy Alluxio on GCE, Alluxio 1.1 also supports mounting data stored in Google Cloud Storage (GCS). </a:t>
            </a:r>
            <a:endParaRPr lang="en-US" dirty="0"/>
          </a:p>
        </p:txBody>
      </p:sp>
      <p:sp>
        <p:nvSpPr>
          <p:cNvPr id="3" name="Cloud Callout 2"/>
          <p:cNvSpPr/>
          <p:nvPr/>
        </p:nvSpPr>
        <p:spPr>
          <a:xfrm>
            <a:off x="2057400" y="838200"/>
            <a:ext cx="5029200" cy="1447800"/>
          </a:xfrm>
          <a:prstGeom prst="cloudCallout">
            <a:avLst>
              <a:gd name="adj1" fmla="val 45902"/>
              <a:gd name="adj2" fmla="val 5063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b="1" dirty="0" smtClean="0">
                <a:solidFill>
                  <a:schemeClr val="tx1">
                    <a:lumMod val="95000"/>
                    <a:lumOff val="5000"/>
                  </a:schemeClr>
                </a:solidFill>
              </a:rPr>
              <a:t>specifying a set of directories where executable programs are located</a:t>
            </a:r>
            <a:endParaRPr lang="en-US" b="1" dirty="0">
              <a:solidFill>
                <a:schemeClr val="tx1">
                  <a:lumMod val="95000"/>
                  <a:lumOff val="5000"/>
                </a:schemeClr>
              </a:solidFill>
            </a:endParaRPr>
          </a:p>
        </p:txBody>
      </p:sp>
      <p:sp>
        <p:nvSpPr>
          <p:cNvPr id="4" name="Cloud Callout 3"/>
          <p:cNvSpPr/>
          <p:nvPr/>
        </p:nvSpPr>
        <p:spPr>
          <a:xfrm>
            <a:off x="4038600" y="2438400"/>
            <a:ext cx="5105400" cy="1752600"/>
          </a:xfrm>
          <a:prstGeom prst="cloudCallou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b="1" dirty="0" smtClean="0"/>
              <a:t>the practice of using a network of remote servers hosted on the Internet to store, manage, and process data,</a:t>
            </a:r>
            <a:endParaRPr lang="en-US" b="1"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69121977_2_1.jpg"/>
          <p:cNvPicPr>
            <a:picLocks noChangeAspect="1"/>
          </p:cNvPicPr>
          <p:nvPr/>
        </p:nvPicPr>
        <p:blipFill>
          <a:blip r:embed="rId2"/>
          <a:stretch>
            <a:fillRect/>
          </a:stretch>
        </p:blipFill>
        <p:spPr>
          <a:xfrm>
            <a:off x="0" y="0"/>
            <a:ext cx="9144000" cy="6858000"/>
          </a:xfrm>
          <a:prstGeom prst="rect">
            <a:avLst/>
          </a:prstGeom>
        </p:spPr>
      </p:pic>
      <p:sp>
        <p:nvSpPr>
          <p:cNvPr id="3" name="Rounded Rectangle 2"/>
          <p:cNvSpPr/>
          <p:nvPr/>
        </p:nvSpPr>
        <p:spPr>
          <a:xfrm>
            <a:off x="0" y="4419600"/>
            <a:ext cx="9144000" cy="1066800"/>
          </a:xfrm>
          <a:prstGeom prst="roundRect">
            <a:avLst/>
          </a:prstGeom>
          <a:effectLst>
            <a:softEdge rad="317500"/>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b="1" dirty="0" smtClean="0">
                <a:solidFill>
                  <a:schemeClr val="tx2">
                    <a:lumMod val="50000"/>
                  </a:schemeClr>
                </a:solidFill>
                <a:latin typeface="Algerian" pitchFamily="82" charset="0"/>
              </a:rPr>
              <a:t>BENEFITS   OF  ALLUXIO</a:t>
            </a:r>
            <a:endParaRPr lang="en-US" sz="4000" b="1" dirty="0">
              <a:solidFill>
                <a:schemeClr val="tx2">
                  <a:lumMod val="50000"/>
                </a:schemeClr>
              </a:solidFill>
              <a:latin typeface="Algerian" pitchFamily="82" charset="0"/>
            </a:endParaRPr>
          </a:p>
        </p:txBody>
      </p:sp>
    </p:spTree>
  </p:cSld>
  <p:clrMapOvr>
    <a:masterClrMapping/>
  </p:clrMapOvr>
  <p:transition>
    <p:pull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3881034-big-data-wallpaper.jpeg"/>
          <p:cNvPicPr>
            <a:picLocks noChangeAspect="1"/>
          </p:cNvPicPr>
          <p:nvPr/>
        </p:nvPicPr>
        <p:blipFill>
          <a:blip r:embed="rId2"/>
          <a:stretch>
            <a:fillRect/>
          </a:stretch>
        </p:blipFill>
        <p:spPr>
          <a:xfrm>
            <a:off x="0" y="0"/>
            <a:ext cx="9144000" cy="6858000"/>
          </a:xfrm>
          <a:prstGeom prst="rect">
            <a:avLst/>
          </a:prstGeom>
        </p:spPr>
      </p:pic>
      <p:pic>
        <p:nvPicPr>
          <p:cNvPr id="7" name="Picture 6" descr="images.png"/>
          <p:cNvPicPr>
            <a:picLocks noChangeAspect="1"/>
          </p:cNvPicPr>
          <p:nvPr/>
        </p:nvPicPr>
        <p:blipFill>
          <a:blip r:embed="rId3"/>
          <a:stretch>
            <a:fillRect/>
          </a:stretch>
        </p:blipFill>
        <p:spPr>
          <a:xfrm>
            <a:off x="0" y="2971800"/>
            <a:ext cx="9144000" cy="1000125"/>
          </a:xfrm>
          <a:prstGeom prst="rect">
            <a:avLst/>
          </a:prstGeom>
          <a:ln>
            <a:noFill/>
          </a:ln>
          <a:effectLst>
            <a:softEdge rad="112500"/>
          </a:effectLst>
        </p:spPr>
      </p:pic>
    </p:spTree>
  </p:cSld>
  <p:clrMapOvr>
    <a:masterClrMapping/>
  </p:clrMapOvr>
  <p:transition>
    <p:pull dir="d"/>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0" y="457200"/>
            <a:ext cx="8991600" cy="5693866"/>
          </a:xfrm>
          <a:prstGeom prst="rect">
            <a:avLst/>
          </a:prstGeom>
        </p:spPr>
        <p:txBody>
          <a:bodyPr wrap="square">
            <a:spAutoFit/>
          </a:bodyPr>
          <a:lstStyle/>
          <a:p>
            <a:r>
              <a:rPr lang="en-IN" sz="2800" dirty="0" smtClean="0"/>
              <a:t>The choice to use the memory as primary storage makes lot of sense as the RAM   throughput increases exponentially (and cost decreases exponentially as well, -50% every 18 months).</a:t>
            </a:r>
          </a:p>
          <a:p>
            <a:endParaRPr lang="en-IN" sz="2800" dirty="0" smtClean="0"/>
          </a:p>
          <a:p>
            <a:r>
              <a:rPr lang="en-IN" sz="2800" dirty="0" smtClean="0"/>
              <a:t>The disk throughput increases more slowly.</a:t>
            </a:r>
          </a:p>
          <a:p>
            <a:r>
              <a:rPr lang="en-IN" sz="2800" dirty="0" smtClean="0"/>
              <a:t>More and more application uses memory. MapReduce has moved from disk io (with Hadoop) to memory io (with Spark).</a:t>
            </a:r>
          </a:p>
          <a:p>
            <a:endParaRPr lang="en-IN" sz="2800" dirty="0" smtClean="0"/>
          </a:p>
          <a:p>
            <a:r>
              <a:rPr lang="en-IN" sz="2800" dirty="0" smtClean="0"/>
              <a:t>Memory compute engines (e.g. Spark) have increased the performance significantly but the problem isn’t solved yet because it lacks a storage layer</a:t>
            </a:r>
            <a:endParaRPr lang="en-IN" sz="2800" dirty="0"/>
          </a:p>
        </p:txBody>
      </p:sp>
    </p:spTree>
  </p:cSld>
  <p:clrMapOvr>
    <a:masterClrMapping/>
  </p:clrMapOvr>
  <p:transition>
    <p:pull dir="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304800" y="487025"/>
            <a:ext cx="8458199" cy="6617196"/>
          </a:xfrm>
          <a:prstGeom prst="rect">
            <a:avLst/>
          </a:prstGeom>
          <a:noFill/>
        </p:spPr>
        <p:txBody>
          <a:bodyPr wrap="square" rtlCol="0">
            <a:spAutoFit/>
          </a:bodyPr>
          <a:lstStyle/>
          <a:p>
            <a:pPr algn="ctr"/>
            <a:r>
              <a:rPr lang="en-IN" sz="4000" b="1" cap="all" dirty="0" smtClean="0">
                <a:blipFill>
                  <a:blip r:embed="rId3"/>
                  <a:tile tx="0" ty="0" sx="100000" sy="100000" flip="none" algn="tl"/>
                </a:blipFill>
                <a:latin typeface="Algerian" pitchFamily="82" charset="0"/>
              </a:rPr>
              <a:t>DECOUPLING</a:t>
            </a:r>
          </a:p>
          <a:p>
            <a:endParaRPr lang="en-US" sz="2400" b="1" dirty="0" smtClean="0"/>
          </a:p>
          <a:p>
            <a:r>
              <a:rPr lang="en-IN" sz="2400" dirty="0" smtClean="0"/>
              <a:t>The most obvious benefit is that is decouples the applications from the physical storage. (forms a layer between storage system and applications like spark, pig, kafka, etc.) The application just needs to integrate with Alluxio and they can automatically support any of the physical storages supported by Alluxio.</a:t>
            </a:r>
          </a:p>
          <a:p>
            <a:endParaRPr lang="en-US" sz="2400" dirty="0" smtClean="0"/>
          </a:p>
          <a:p>
            <a:r>
              <a:rPr lang="en-IN" sz="2400" dirty="0" smtClean="0"/>
              <a:t>The integration is pretty simple as Alluxio provides different interfaces to integrate with including HDFS, key/value and file system interfaces. It means that as soon as your framework can “talk”(means it can fetch and work with data stored in file system) to one of these interfaces it can integrate with Alluxio.</a:t>
            </a:r>
            <a:endParaRPr lang="en-US" sz="2400" dirty="0" smtClean="0"/>
          </a:p>
          <a:p>
            <a:r>
              <a:rPr lang="en-IN" sz="2400" dirty="0" err="1" smtClean="0"/>
              <a:t>E.g</a:t>
            </a:r>
            <a:r>
              <a:rPr lang="en-IN" sz="2400" dirty="0" smtClean="0"/>
              <a:t> if your framework works only on top of HDFS it can integrate with Alluxio and support S3, </a:t>
            </a:r>
            <a:r>
              <a:rPr lang="en-IN" sz="2400" dirty="0" err="1" smtClean="0"/>
              <a:t>GlusterFS</a:t>
            </a:r>
            <a:r>
              <a:rPr lang="en-IN" sz="2400" dirty="0" smtClean="0"/>
              <a:t>, GCS (Google Cloud Storage), ….for free.</a:t>
            </a:r>
            <a:endParaRPr lang="en-US" sz="2400" dirty="0" smtClean="0"/>
          </a:p>
          <a:p>
            <a:endParaRPr lang="en-US" sz="2400" dirty="0"/>
          </a:p>
        </p:txBody>
      </p:sp>
    </p:spTree>
  </p:cSld>
  <p:clrMapOvr>
    <a:masterClrMapping/>
  </p:clrMapOvr>
  <p:transition>
    <p:pull dir="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p:cNvSpPr txBox="1"/>
          <p:nvPr/>
        </p:nvSpPr>
        <p:spPr>
          <a:xfrm>
            <a:off x="228600" y="533400"/>
            <a:ext cx="8610600" cy="5139869"/>
          </a:xfrm>
          <a:prstGeom prst="rect">
            <a:avLst/>
          </a:prstGeom>
          <a:noFill/>
        </p:spPr>
        <p:txBody>
          <a:bodyPr wrap="square" rtlCol="0">
            <a:spAutoFit/>
          </a:bodyPr>
          <a:lstStyle/>
          <a:p>
            <a:pPr lvl="0" algn="ctr" fontAlgn="base">
              <a:spcBef>
                <a:spcPct val="0"/>
              </a:spcBef>
              <a:spcAft>
                <a:spcPct val="0"/>
              </a:spcAft>
            </a:pPr>
            <a:r>
              <a:rPr lang="en-US" sz="4000" b="1" dirty="0" smtClean="0">
                <a:blipFill>
                  <a:blip r:embed="rId3"/>
                  <a:tile tx="0" ty="0" sx="100000" sy="100000" flip="none" algn="tl"/>
                </a:blipFill>
                <a:latin typeface="Algerian" pitchFamily="82" charset="0"/>
                <a:ea typeface="Times New Roman" pitchFamily="18" charset="0"/>
                <a:cs typeface="Times New Roman" pitchFamily="18" charset="0"/>
              </a:rPr>
              <a:t>THE SPEED</a:t>
            </a:r>
          </a:p>
          <a:p>
            <a:pPr lvl="0" algn="ctr" fontAlgn="base">
              <a:spcBef>
                <a:spcPct val="0"/>
              </a:spcBef>
              <a:spcAft>
                <a:spcPct val="0"/>
              </a:spcAft>
            </a:pPr>
            <a:endParaRPr lang="en-US" dirty="0" smtClean="0">
              <a:solidFill>
                <a:srgbClr val="2E74B5"/>
              </a:solidFill>
              <a:latin typeface="Calibri Light" pitchFamily="34" charset="0"/>
              <a:ea typeface="Times New Roman" pitchFamily="18" charset="0"/>
              <a:cs typeface="Times New Roman" pitchFamily="18" charset="0"/>
            </a:endParaRPr>
          </a:p>
          <a:p>
            <a:pPr lvl="0" eaLnBrk="0" fontAlgn="base" hangingPunct="0">
              <a:spcBef>
                <a:spcPct val="0"/>
              </a:spcBef>
              <a:spcAft>
                <a:spcPct val="0"/>
              </a:spcAft>
            </a:pPr>
            <a:r>
              <a:rPr lang="en-US" dirty="0" smtClean="0">
                <a:solidFill>
                  <a:srgbClr val="333333"/>
                </a:solidFill>
                <a:latin typeface="Helvetica" charset="0"/>
                <a:ea typeface="Times New Roman" pitchFamily="18" charset="0"/>
                <a:cs typeface="Arial" pitchFamily="34" charset="0"/>
              </a:rPr>
              <a:t> </a:t>
            </a:r>
            <a:r>
              <a:rPr lang="en-US" sz="2800" dirty="0" smtClean="0">
                <a:solidFill>
                  <a:srgbClr val="333333"/>
                </a:solidFill>
                <a:latin typeface="Helvetica" charset="0"/>
                <a:ea typeface="Times New Roman" pitchFamily="18" charset="0"/>
                <a:cs typeface="Arial" pitchFamily="34" charset="0"/>
              </a:rPr>
              <a:t>As Alluxio sits between the application and the physical storage it  can save the data into its own memory as it fetches it from the real storages.</a:t>
            </a:r>
          </a:p>
          <a:p>
            <a:pPr lvl="0" eaLnBrk="0" fontAlgn="base" hangingPunct="0">
              <a:spcBef>
                <a:spcPct val="0"/>
              </a:spcBef>
              <a:spcAft>
                <a:spcPct val="0"/>
              </a:spcAft>
            </a:pPr>
            <a:endParaRPr lang="en-US" sz="2800" dirty="0" smtClean="0">
              <a:latin typeface="Arial" pitchFamily="34" charset="0"/>
              <a:ea typeface="Times New Roman" pitchFamily="18" charset="0"/>
              <a:cs typeface="Arial" pitchFamily="34" charset="0"/>
            </a:endParaRPr>
          </a:p>
          <a:p>
            <a:pPr lvl="0" eaLnBrk="0" fontAlgn="base" hangingPunct="0">
              <a:spcBef>
                <a:spcPct val="0"/>
              </a:spcBef>
              <a:spcAft>
                <a:spcPct val="0"/>
              </a:spcAft>
            </a:pPr>
            <a:r>
              <a:rPr lang="en-US" sz="2800" dirty="0" smtClean="0">
                <a:solidFill>
                  <a:srgbClr val="333333"/>
                </a:solidFill>
                <a:latin typeface="Helvetica" charset="0"/>
                <a:ea typeface="Times New Roman" pitchFamily="18" charset="0"/>
                <a:cs typeface="Arial" pitchFamily="34" charset="0"/>
              </a:rPr>
              <a:t>As a result you gain speed: it ‘s much faster to read data from </a:t>
            </a:r>
            <a:r>
              <a:rPr lang="en-US" sz="2800" dirty="0" err="1" smtClean="0">
                <a:solidFill>
                  <a:srgbClr val="333333"/>
                </a:solidFill>
                <a:latin typeface="Helvetica" charset="0"/>
                <a:ea typeface="Times New Roman" pitchFamily="18" charset="0"/>
                <a:cs typeface="Arial" pitchFamily="34" charset="0"/>
              </a:rPr>
              <a:t>Alluxio’s</a:t>
            </a:r>
            <a:r>
              <a:rPr lang="en-US" sz="2800" dirty="0" smtClean="0">
                <a:solidFill>
                  <a:srgbClr val="333333"/>
                </a:solidFill>
                <a:latin typeface="Helvetica" charset="0"/>
                <a:ea typeface="Times New Roman" pitchFamily="18" charset="0"/>
                <a:cs typeface="Arial" pitchFamily="34" charset="0"/>
              </a:rPr>
              <a:t> memory than from S3 going over the internet.</a:t>
            </a:r>
            <a:endParaRPr lang="en-US" sz="2800" dirty="0" smtClean="0">
              <a:latin typeface="Arial" pitchFamily="34" charset="0"/>
              <a:ea typeface="Times New Roman" pitchFamily="18" charset="0"/>
              <a:cs typeface="Arial" pitchFamily="34" charset="0"/>
            </a:endParaRPr>
          </a:p>
          <a:p>
            <a:pPr lvl="0" eaLnBrk="0" fontAlgn="base" hangingPunct="0">
              <a:spcBef>
                <a:spcPct val="0"/>
              </a:spcBef>
              <a:spcAft>
                <a:spcPct val="0"/>
              </a:spcAft>
            </a:pPr>
            <a:r>
              <a:rPr lang="en-US" sz="2800" dirty="0" smtClean="0">
                <a:solidFill>
                  <a:srgbClr val="333333"/>
                </a:solidFill>
                <a:latin typeface="Helvetica" charset="0"/>
                <a:ea typeface="Times New Roman" pitchFamily="18" charset="0"/>
                <a:cs typeface="Arial" pitchFamily="34" charset="0"/>
              </a:rPr>
              <a:t>Alluxio provides some additional tiered storage for SSD and disks in addition to memory.</a:t>
            </a:r>
            <a:endParaRPr lang="en-US" sz="2800" dirty="0" smtClean="0">
              <a:latin typeface="Arial" pitchFamily="34" charset="0"/>
              <a:cs typeface="Arial" pitchFamily="34" charset="0"/>
            </a:endParaRPr>
          </a:p>
          <a:p>
            <a:endParaRPr lang="en-US" dirty="0"/>
          </a:p>
        </p:txBody>
      </p:sp>
    </p:spTree>
  </p:cSld>
  <p:clrMapOvr>
    <a:masterClrMapping/>
  </p:clrMapOvr>
  <p:transition>
    <p:pull dir="d"/>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p:cNvSpPr txBox="1"/>
          <p:nvPr/>
        </p:nvSpPr>
        <p:spPr>
          <a:xfrm>
            <a:off x="228600" y="381000"/>
            <a:ext cx="8534400" cy="5509200"/>
          </a:xfrm>
          <a:prstGeom prst="rect">
            <a:avLst/>
          </a:prstGeom>
          <a:noFill/>
        </p:spPr>
        <p:txBody>
          <a:bodyPr wrap="square" rtlCol="0">
            <a:spAutoFit/>
          </a:bodyPr>
          <a:lstStyle/>
          <a:p>
            <a:pPr lvl="0" algn="ctr" fontAlgn="base">
              <a:spcBef>
                <a:spcPct val="0"/>
              </a:spcBef>
              <a:spcAft>
                <a:spcPct val="0"/>
              </a:spcAft>
            </a:pPr>
            <a:r>
              <a:rPr lang="en-US" sz="4000" b="1" i="1" u="sng" dirty="0" smtClean="0">
                <a:blipFill>
                  <a:blip r:embed="rId3"/>
                  <a:tile tx="0" ty="0" sx="100000" sy="100000" flip="none" algn="tl"/>
                </a:blipFill>
                <a:latin typeface="Algerian" pitchFamily="82" charset="0"/>
                <a:ea typeface="Times New Roman" pitchFamily="18" charset="0"/>
                <a:cs typeface="Times New Roman" pitchFamily="18" charset="0"/>
              </a:rPr>
              <a:t>THE LINEAGE</a:t>
            </a:r>
          </a:p>
          <a:p>
            <a:pPr lvl="0" fontAlgn="base">
              <a:spcBef>
                <a:spcPct val="0"/>
              </a:spcBef>
              <a:spcAft>
                <a:spcPct val="0"/>
              </a:spcAft>
            </a:pPr>
            <a:endParaRPr lang="en-US" sz="2400" dirty="0" smtClean="0">
              <a:solidFill>
                <a:srgbClr val="2E74B5"/>
              </a:solidFill>
              <a:latin typeface="Calibri Light" pitchFamily="34" charset="0"/>
              <a:ea typeface="Times New Roman" pitchFamily="18" charset="0"/>
              <a:cs typeface="Times New Roman" pitchFamily="18" charset="0"/>
            </a:endParaRPr>
          </a:p>
          <a:p>
            <a:pPr lvl="0" eaLnBrk="0" fontAlgn="base" hangingPunct="0">
              <a:spcBef>
                <a:spcPct val="0"/>
              </a:spcBef>
              <a:spcAft>
                <a:spcPct val="0"/>
              </a:spcAft>
            </a:pPr>
            <a:r>
              <a:rPr lang="en-US" sz="2400" dirty="0" smtClean="0">
                <a:solidFill>
                  <a:srgbClr val="333333"/>
                </a:solidFill>
                <a:latin typeface="Helvetica" charset="0"/>
                <a:ea typeface="Times New Roman" pitchFamily="18" charset="0"/>
                <a:cs typeface="Arial" pitchFamily="34" charset="0"/>
              </a:rPr>
              <a:t>This feature is disabled by default but seemed quite interesting to me. The idea – taken from Spark – is to keep track of which jobs produce which data.</a:t>
            </a:r>
          </a:p>
          <a:p>
            <a:pPr lvl="0" eaLnBrk="0" fontAlgn="base" hangingPunct="0">
              <a:spcBef>
                <a:spcPct val="0"/>
              </a:spcBef>
              <a:spcAft>
                <a:spcPct val="0"/>
              </a:spcAft>
            </a:pPr>
            <a:endParaRPr lang="en-US" sz="2400" dirty="0" smtClean="0">
              <a:latin typeface="Arial" pitchFamily="34" charset="0"/>
              <a:ea typeface="Times New Roman" pitchFamily="18" charset="0"/>
              <a:cs typeface="Arial" pitchFamily="34" charset="0"/>
            </a:endParaRPr>
          </a:p>
          <a:p>
            <a:pPr lvl="0" eaLnBrk="0" fontAlgn="base" hangingPunct="0">
              <a:spcBef>
                <a:spcPct val="0"/>
              </a:spcBef>
              <a:spcAft>
                <a:spcPct val="0"/>
              </a:spcAft>
            </a:pPr>
            <a:r>
              <a:rPr lang="en-US" sz="2400" dirty="0" smtClean="0">
                <a:solidFill>
                  <a:srgbClr val="333333"/>
                </a:solidFill>
                <a:latin typeface="Helvetica" charset="0"/>
                <a:ea typeface="Times New Roman" pitchFamily="18" charset="0"/>
                <a:cs typeface="Arial" pitchFamily="34" charset="0"/>
              </a:rPr>
              <a:t>So that if some data is no longer accessible Alluxio can re-trigger the jobs that generated the data.</a:t>
            </a:r>
          </a:p>
          <a:p>
            <a:pPr lvl="0" eaLnBrk="0" fontAlgn="base" hangingPunct="0">
              <a:spcBef>
                <a:spcPct val="0"/>
              </a:spcBef>
              <a:spcAft>
                <a:spcPct val="0"/>
              </a:spcAft>
            </a:pPr>
            <a:endParaRPr lang="en-US" sz="2400" dirty="0" smtClean="0">
              <a:latin typeface="Arial" pitchFamily="34" charset="0"/>
              <a:ea typeface="Times New Roman" pitchFamily="18" charset="0"/>
              <a:cs typeface="Arial" pitchFamily="34" charset="0"/>
            </a:endParaRPr>
          </a:p>
          <a:p>
            <a:pPr lvl="0" eaLnBrk="0" fontAlgn="base" hangingPunct="0">
              <a:spcBef>
                <a:spcPct val="0"/>
              </a:spcBef>
              <a:spcAft>
                <a:spcPct val="0"/>
              </a:spcAft>
            </a:pPr>
            <a:r>
              <a:rPr lang="en-US" sz="2400" dirty="0" smtClean="0">
                <a:solidFill>
                  <a:srgbClr val="333333"/>
                </a:solidFill>
                <a:latin typeface="Helvetica" charset="0"/>
                <a:ea typeface="Times New Roman" pitchFamily="18" charset="0"/>
                <a:cs typeface="Arial" pitchFamily="34" charset="0"/>
              </a:rPr>
              <a:t>This allows huge saving in terms of space. You don’t need to duplicate all the data several times over the cluster. You can only store it once and recompute it in the seldom case of failure.</a:t>
            </a:r>
            <a:endParaRPr lang="en-US" sz="2400" dirty="0" smtClean="0">
              <a:latin typeface="Arial" pitchFamily="34" charset="0"/>
              <a:cs typeface="Arial" pitchFamily="34" charset="0"/>
            </a:endParaRPr>
          </a:p>
          <a:p>
            <a:endParaRPr lang="en-US" sz="2400" dirty="0"/>
          </a:p>
        </p:txBody>
      </p:sp>
    </p:spTree>
  </p:cSld>
  <p:clrMapOvr>
    <a:masterClrMapping/>
  </p:clrMapOvr>
  <p:transition>
    <p:pull dir="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0" y="457200"/>
            <a:ext cx="9144000" cy="5909310"/>
          </a:xfrm>
          <a:prstGeom prst="rect">
            <a:avLst/>
          </a:prstGeom>
          <a:noFill/>
        </p:spPr>
        <p:txBody>
          <a:bodyPr wrap="square" rtlCol="0">
            <a:spAutoFit/>
          </a:bodyPr>
          <a:lstStyle/>
          <a:p>
            <a:pPr algn="ctr"/>
            <a:r>
              <a:rPr lang="en-IN" sz="4000" b="1" u="sng" dirty="0" smtClean="0">
                <a:blipFill>
                  <a:blip r:embed="rId3"/>
                  <a:tile tx="0" ty="0" sx="100000" sy="100000" flip="none" algn="tl"/>
                </a:blipFill>
                <a:latin typeface="Algerian" pitchFamily="82" charset="0"/>
              </a:rPr>
              <a:t>Alluxio  Master  Web  Interface</a:t>
            </a:r>
          </a:p>
          <a:p>
            <a:pPr algn="ctr"/>
            <a:endParaRPr lang="en-US" sz="4000" b="1" dirty="0" smtClean="0">
              <a:blipFill>
                <a:blip r:embed="rId3"/>
                <a:tile tx="0" ty="0" sx="100000" sy="100000" flip="none" algn="tl"/>
              </a:blipFill>
              <a:latin typeface="Algerian" pitchFamily="82" charset="0"/>
            </a:endParaRPr>
          </a:p>
          <a:p>
            <a:r>
              <a:rPr lang="en-IN" sz="2000" dirty="0" smtClean="0"/>
              <a:t>The Alluxio master serves a web interface to help manage the system. The default port for the Alluxio master web interface is 19999, so the web interface can be viewed by visiting http://&lt;MASTER IP&gt;:19999.</a:t>
            </a:r>
          </a:p>
          <a:p>
            <a:endParaRPr lang="en-US" sz="2000" dirty="0" smtClean="0"/>
          </a:p>
          <a:p>
            <a:r>
              <a:rPr lang="en-IN" sz="2000" dirty="0" smtClean="0"/>
              <a:t>The Alluxio master web interface contains several different pages, described below.</a:t>
            </a:r>
            <a:endParaRPr lang="en-US" sz="2000" dirty="0" smtClean="0"/>
          </a:p>
          <a:p>
            <a:endParaRPr lang="en-IN" sz="2000" dirty="0" smtClean="0"/>
          </a:p>
          <a:p>
            <a:r>
              <a:rPr lang="en-IN" sz="2000" dirty="0" smtClean="0"/>
              <a:t>The home page gives an overview of the system status. It includes the following sections:</a:t>
            </a:r>
            <a:endParaRPr lang="en-US" sz="2000" dirty="0" smtClean="0"/>
          </a:p>
          <a:p>
            <a:pPr lvl="0"/>
            <a:r>
              <a:rPr lang="en-IN" sz="2000" b="1" dirty="0" smtClean="0"/>
              <a:t>Alluxio Summary</a:t>
            </a:r>
            <a:r>
              <a:rPr lang="en-IN" sz="2000" dirty="0" smtClean="0"/>
              <a:t> Alluxio system level information</a:t>
            </a:r>
            <a:endParaRPr lang="en-US" sz="2000" dirty="0" smtClean="0"/>
          </a:p>
          <a:p>
            <a:pPr lvl="0"/>
            <a:r>
              <a:rPr lang="en-IN" sz="2000" b="1" dirty="0" smtClean="0"/>
              <a:t>Cluster Usage Summary</a:t>
            </a:r>
            <a:r>
              <a:rPr lang="en-IN" sz="2000" dirty="0" smtClean="0"/>
              <a:t> Alluxio storage information as well as under storage information. Alluxio storage utilization can be near 100%, but under storage utilization should not approach 100%.</a:t>
            </a:r>
            <a:endParaRPr lang="en-US" sz="2000" dirty="0" smtClean="0"/>
          </a:p>
          <a:p>
            <a:pPr lvl="0"/>
            <a:r>
              <a:rPr lang="en-IN" sz="2000" b="1" dirty="0" smtClean="0"/>
              <a:t>Storage Usage Summary</a:t>
            </a:r>
            <a:r>
              <a:rPr lang="en-IN" sz="2000" dirty="0" smtClean="0"/>
              <a:t> Alluxio tiered storage information which gives a break down of amount of space used per tier across the Alluxio cluster.</a:t>
            </a:r>
            <a:endParaRPr lang="en-US" sz="2000" dirty="0" smtClean="0"/>
          </a:p>
          <a:p>
            <a:endParaRPr lang="en-US" dirty="0"/>
          </a:p>
        </p:txBody>
      </p:sp>
    </p:spTree>
  </p:cSld>
  <p:clrMapOvr>
    <a:masterClrMapping/>
  </p:clrMapOvr>
  <p:transition>
    <p:pull dir="d"/>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2" name="Picture 1" descr="screenshot_overview (1).png"/>
          <p:cNvPicPr>
            <a:picLocks noChangeAspect="1"/>
          </p:cNvPicPr>
          <p:nvPr/>
        </p:nvPicPr>
        <p:blipFill>
          <a:blip r:embed="rId4"/>
          <a:srcRect b="11083"/>
          <a:stretch>
            <a:fillRect/>
          </a:stretch>
        </p:blipFill>
        <p:spPr>
          <a:xfrm>
            <a:off x="0" y="1275159"/>
            <a:ext cx="9144000" cy="3830241"/>
          </a:xfrm>
          <a:prstGeom prst="rect">
            <a:avLst/>
          </a:prstGeom>
        </p:spPr>
      </p:pic>
    </p:spTree>
  </p:cSld>
  <p:clrMapOvr>
    <a:masterClrMapping/>
  </p:clrMapOvr>
  <p:transition>
    <p:pull dir="d"/>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1" y="0"/>
            <a:ext cx="8839200" cy="5509200"/>
          </a:xfrm>
          <a:prstGeom prst="rect">
            <a:avLst/>
          </a:prstGeom>
          <a:noFill/>
        </p:spPr>
        <p:txBody>
          <a:bodyPr wrap="square" rtlCol="0">
            <a:spAutoFit/>
          </a:bodyPr>
          <a:lstStyle/>
          <a:p>
            <a:pPr algn="ctr"/>
            <a:r>
              <a:rPr lang="en-IN" sz="2400" dirty="0" smtClean="0"/>
              <a:t>	</a:t>
            </a:r>
          </a:p>
          <a:p>
            <a:pPr algn="ctr"/>
            <a:r>
              <a:rPr lang="en-IN" sz="4000" b="1" u="sng" dirty="0" smtClean="0">
                <a:blipFill>
                  <a:blip r:embed="rId3"/>
                  <a:tile tx="0" ty="0" sx="100000" sy="100000" flip="none" algn="tl"/>
                </a:blipFill>
                <a:latin typeface="Algerian" pitchFamily="82" charset="0"/>
              </a:rPr>
              <a:t>UNIFIED</a:t>
            </a:r>
            <a:r>
              <a:rPr lang="en-IN" sz="4000" b="1" u="sng" dirty="0" smtClean="0">
                <a:latin typeface="Algerian" pitchFamily="82" charset="0"/>
              </a:rPr>
              <a:t> </a:t>
            </a:r>
            <a:r>
              <a:rPr lang="en-IN" sz="4000" b="1" u="sng" dirty="0" smtClean="0">
                <a:blipFill>
                  <a:blip r:embed="rId3"/>
                  <a:tile tx="0" ty="0" sx="100000" sy="100000" flip="none" algn="tl"/>
                </a:blipFill>
                <a:latin typeface="Algerian" pitchFamily="82" charset="0"/>
              </a:rPr>
              <a:t>NAMESPACE</a:t>
            </a:r>
          </a:p>
          <a:p>
            <a:endParaRPr lang="en-IN" sz="2400" dirty="0" smtClean="0"/>
          </a:p>
          <a:p>
            <a:pPr>
              <a:buFont typeface="Wingdings" pitchFamily="2" charset="2"/>
              <a:buChar char="q"/>
            </a:pPr>
            <a:r>
              <a:rPr lang="en-IN" sz="2400" b="1" u="sng" dirty="0" smtClean="0"/>
              <a:t>Future-proofing your applications</a:t>
            </a:r>
            <a:r>
              <a:rPr lang="en-IN" sz="2400" dirty="0" smtClean="0"/>
              <a:t>: applications can communicate with different storage systems, both existing and new, using the same namespace and interface; seamless integration between applications and new storage systems enables faster innovation</a:t>
            </a:r>
          </a:p>
          <a:p>
            <a:endParaRPr lang="en-IN" sz="2400" dirty="0" smtClean="0"/>
          </a:p>
          <a:p>
            <a:pPr>
              <a:buFont typeface="Wingdings" pitchFamily="2" charset="2"/>
              <a:buChar char="q"/>
            </a:pPr>
            <a:r>
              <a:rPr lang="en-IN" sz="2400" b="1" u="sng" dirty="0" smtClean="0"/>
              <a:t>Enabling new workloads</a:t>
            </a:r>
            <a:r>
              <a:rPr lang="en-IN" sz="2400" dirty="0" smtClean="0"/>
              <a:t>: integrating an application or a storage system with Alluxio is a one-time effort which enables the application to access many different types of storage systems and the storage system to be accessed by many different types of applications</a:t>
            </a:r>
          </a:p>
          <a:p>
            <a:r>
              <a:rPr lang="en-IN" sz="2400" dirty="0" smtClean="0"/>
              <a:t/>
            </a:r>
            <a:br>
              <a:rPr lang="en-IN" sz="2400" dirty="0" smtClean="0"/>
            </a:br>
            <a:endParaRPr lang="en-US" sz="2400" dirty="0"/>
          </a:p>
        </p:txBody>
      </p:sp>
    </p:spTree>
  </p:cSld>
  <p:clrMapOvr>
    <a:masterClrMapping/>
  </p:clrMapOvr>
  <p:transition>
    <p:pull dir="d"/>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9633" name="Rectangle 1"/>
          <p:cNvSpPr>
            <a:spLocks noChangeArrowheads="1"/>
          </p:cNvSpPr>
          <p:nvPr/>
        </p:nvSpPr>
        <p:spPr bwMode="auto">
          <a:xfrm>
            <a:off x="152400" y="381000"/>
            <a:ext cx="8991600" cy="6317102"/>
          </a:xfrm>
          <a:prstGeom prst="rect">
            <a:avLst/>
          </a:prstGeom>
          <a:blipFill>
            <a:blip r:embed="rId2"/>
            <a:tile tx="0" ty="0" sx="100000" sy="100000" flip="none" algn="tl"/>
          </a:blipFill>
          <a:ln w="9525">
            <a:noFill/>
            <a:miter lim="800000"/>
            <a:headEnd/>
            <a:tailEnd/>
          </a:ln>
          <a:effectLst/>
        </p:spPr>
        <p:txBody>
          <a:bodyPr vert="horz" wrap="square" lIns="0" tIns="0" rIns="0" bIns="38088"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sng" strike="noStrike" cap="none" normalizeH="0" baseline="0" dirty="0" smtClean="0">
                <a:ln>
                  <a:noFill/>
                </a:ln>
                <a:blipFill>
                  <a:blip r:embed="rId3"/>
                  <a:tile tx="0" ty="0" sx="100000" sy="100000" flip="none" algn="tl"/>
                </a:blipFill>
                <a:effectLst/>
                <a:latin typeface="Algerian" pitchFamily="82" charset="0"/>
                <a:ea typeface="Times New Roman" pitchFamily="18" charset="0"/>
                <a:cs typeface="Arial" pitchFamily="34" charset="0"/>
              </a:rPr>
              <a:t>ACCELERATE  ACCESS  TO  REMOTE  STORAGE</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sz="2400" b="0" i="0" u="none" strike="noStrike" cap="none" normalizeH="0" baseline="0" dirty="0" smtClean="0">
                <a:ln>
                  <a:noFill/>
                </a:ln>
                <a:solidFill>
                  <a:schemeClr val="tx1"/>
                </a:solidFill>
                <a:effectLst/>
                <a:latin typeface="Helvetica" charset="0"/>
                <a:ea typeface="Times New Roman" pitchFamily="18" charset="0"/>
                <a:cs typeface="Arial" pitchFamily="34" charset="0"/>
              </a:rPr>
              <a:t>Running big data computational frameworks slows to a crawl when queries require access to and from data stored remotely.</a:t>
            </a:r>
          </a:p>
          <a:p>
            <a:pPr marL="0" marR="0" lvl="0" indent="0" algn="l" defTabSz="914400" rtl="0" eaLnBrk="0" fontAlgn="base" latinLnBrk="0" hangingPunct="0">
              <a:lnSpc>
                <a:spcPct val="100000"/>
              </a:lnSpc>
              <a:spcBef>
                <a:spcPct val="0"/>
              </a:spcBef>
              <a:spcAft>
                <a:spcPct val="0"/>
              </a:spcAft>
              <a:buClrTx/>
              <a:buSzTx/>
              <a:buFont typeface="Arial" pitchFamily="34" charset="0"/>
              <a:buChar char="•"/>
              <a:tabLst/>
            </a:pPr>
            <a:r>
              <a:rPr kumimoji="0" lang="en-US" sz="2400" b="0" i="0" u="none" strike="noStrike" cap="none" normalizeH="0" baseline="0" dirty="0" smtClean="0">
                <a:ln>
                  <a:noFill/>
                </a:ln>
                <a:solidFill>
                  <a:schemeClr val="tx1"/>
                </a:solidFill>
                <a:effectLst/>
                <a:latin typeface="Helvetica" charset="0"/>
                <a:ea typeface="Times New Roman" pitchFamily="18" charset="0"/>
                <a:cs typeface="Arial" pitchFamily="34" charset="0"/>
              </a:rPr>
              <a:t>Accelerate local and remote data access with Alluxio and eliminate I/O bottlenecks.</a:t>
            </a:r>
          </a:p>
          <a:p>
            <a:pPr marL="0" marR="0" lvl="0" indent="0" algn="l" defTabSz="914400" rtl="0" eaLnBrk="0" fontAlgn="base" latinLnBrk="0" hangingPunct="0">
              <a:lnSpc>
                <a:spcPct val="100000"/>
              </a:lnSpc>
              <a:spcBef>
                <a:spcPct val="0"/>
              </a:spcBef>
              <a:spcAft>
                <a:spcPct val="0"/>
              </a:spcAft>
              <a:buClrTx/>
              <a:buSzTx/>
              <a:buFontTx/>
              <a:buNone/>
              <a:tabLst/>
            </a:pPr>
            <a:endParaRPr lang="en-US" sz="2400" dirty="0" smtClean="0">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2E74B5"/>
              </a:solidFill>
              <a:effectLst/>
              <a:latin typeface="Helvetica"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2E74B5"/>
              </a:solidFill>
              <a:effectLst/>
              <a:latin typeface="Calibri Light" pitchFamily="34" charset="0"/>
              <a:ea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3200" b="1" i="0" u="sng" strike="noStrike" cap="none" normalizeH="0" baseline="0" dirty="0" smtClean="0">
                <a:ln>
                  <a:noFill/>
                </a:ln>
                <a:blipFill>
                  <a:blip r:embed="rId3"/>
                  <a:tile tx="0" ty="0" sx="100000" sy="100000" flip="none" algn="tl"/>
                </a:blipFill>
                <a:effectLst/>
                <a:latin typeface="Algerian" pitchFamily="82" charset="0"/>
                <a:ea typeface="Times New Roman" pitchFamily="18" charset="0"/>
                <a:cs typeface="Arial" pitchFamily="34" charset="0"/>
              </a:rPr>
              <a:t>Share Data  Across  Jobs at Memory Speed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Helvetica" charset="0"/>
                <a:ea typeface="Times New Roman" pitchFamily="18" charset="0"/>
                <a:cs typeface="Arial" pitchFamily="34" charset="0"/>
              </a:rPr>
              <a:t>Performance can slow when data output of one job is input for the next job or when different applications and jobs require access to the same data.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Helvetica" charset="0"/>
                <a:ea typeface="Times New Roman" pitchFamily="18" charset="0"/>
                <a:cs typeface="Arial" pitchFamily="34" charset="0"/>
              </a:rPr>
              <a:t> Alluxio shares data transparently at memory speed to any application.</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p:pull dir="d"/>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429361a50f2688a87ed7a92d0906f4d.jpg"/>
          <p:cNvPicPr>
            <a:picLocks noChangeAspect="1"/>
          </p:cNvPicPr>
          <p:nvPr/>
        </p:nvPicPr>
        <p:blipFill>
          <a:blip r:embed="rId2"/>
          <a:stretch>
            <a:fillRect/>
          </a:stretch>
        </p:blipFill>
        <p:spPr>
          <a:xfrm>
            <a:off x="0" y="0"/>
            <a:ext cx="9144000" cy="6858000"/>
          </a:xfrm>
          <a:prstGeom prst="rect">
            <a:avLst/>
          </a:prstGeom>
        </p:spPr>
      </p:pic>
      <p:sp>
        <p:nvSpPr>
          <p:cNvPr id="6" name="Rounded Rectangle 5"/>
          <p:cNvSpPr/>
          <p:nvPr/>
        </p:nvSpPr>
        <p:spPr>
          <a:xfrm>
            <a:off x="0" y="4495800"/>
            <a:ext cx="9144000" cy="1295400"/>
          </a:xfrm>
          <a:prstGeom prst="roundRect">
            <a:avLst/>
          </a:prstGeom>
          <a:effectLst>
            <a:softEdge rad="317500"/>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b="1" dirty="0" smtClean="0">
                <a:latin typeface="Algerian" pitchFamily="82" charset="0"/>
              </a:rPr>
              <a:t>Alluxio  today</a:t>
            </a:r>
            <a:endParaRPr lang="en-US" sz="4000" b="1" dirty="0">
              <a:latin typeface="Algerian" pitchFamily="82" charset="0"/>
            </a:endParaRPr>
          </a:p>
        </p:txBody>
      </p:sp>
    </p:spTree>
  </p:cSld>
  <p:clrMapOvr>
    <a:masterClrMapping/>
  </p:clrMapOvr>
  <p:transition>
    <p:pull dir="d"/>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0" y="0"/>
            <a:ext cx="8534399" cy="7294305"/>
          </a:xfrm>
          <a:prstGeom prst="rect">
            <a:avLst/>
          </a:prstGeom>
          <a:noFill/>
        </p:spPr>
        <p:txBody>
          <a:bodyPr wrap="square" rtlCol="0">
            <a:spAutoFit/>
          </a:bodyPr>
          <a:lstStyle/>
          <a:p>
            <a:r>
              <a:rPr lang="en-IN" sz="2400" dirty="0" smtClean="0">
                <a:solidFill>
                  <a:srgbClr val="FFFF00"/>
                </a:solidFill>
              </a:rPr>
              <a:t>Beyond the numbers, we have seen that Alluxio is solving critical problems in enterprises across different industries around the world. </a:t>
            </a:r>
          </a:p>
          <a:p>
            <a:endParaRPr lang="en-IN" sz="2400" dirty="0" smtClean="0">
              <a:solidFill>
                <a:srgbClr val="FFFF00"/>
              </a:solidFill>
            </a:endParaRPr>
          </a:p>
          <a:p>
            <a:r>
              <a:rPr lang="en-IN" sz="2200" b="1" dirty="0" smtClean="0">
                <a:solidFill>
                  <a:srgbClr val="FFFF00"/>
                </a:solidFill>
              </a:rPr>
              <a:t>For example, search giant </a:t>
            </a:r>
            <a:r>
              <a:rPr lang="en-IN" sz="2200" b="1" dirty="0" err="1" smtClean="0">
                <a:solidFill>
                  <a:srgbClr val="FFFF00"/>
                </a:solidFill>
              </a:rPr>
              <a:t>Baidu</a:t>
            </a:r>
            <a:r>
              <a:rPr lang="en-IN" sz="2200" b="1" dirty="0" smtClean="0">
                <a:solidFill>
                  <a:srgbClr val="FFFF00"/>
                </a:solidFill>
              </a:rPr>
              <a:t> has been running Alluxio in their production for more than a year. Alluxio brings them </a:t>
            </a:r>
            <a:r>
              <a:rPr lang="en-IN" sz="2200" b="1" u="sng" dirty="0" smtClean="0">
                <a:solidFill>
                  <a:srgbClr val="FFFF00"/>
                </a:solidFill>
              </a:rPr>
              <a:t> 30X </a:t>
            </a:r>
            <a:r>
              <a:rPr lang="en-IN" sz="2200" b="1" u="sng" dirty="0" smtClean="0">
                <a:solidFill>
                  <a:srgbClr val="FFFF00"/>
                </a:solidFill>
                <a:hlinkClick r:id="rId4"/>
              </a:rPr>
              <a:t>performance improvement</a:t>
            </a:r>
            <a:r>
              <a:rPr lang="en-IN" sz="2200" b="1" u="sng" dirty="0" smtClean="0">
                <a:solidFill>
                  <a:srgbClr val="FFFF00"/>
                </a:solidFill>
              </a:rPr>
              <a:t>. </a:t>
            </a:r>
            <a:r>
              <a:rPr lang="en-IN" sz="2200" b="1" dirty="0" smtClean="0">
                <a:solidFill>
                  <a:srgbClr val="FFFF00"/>
                </a:solidFill>
              </a:rPr>
              <a:t>The company says that it has helped </a:t>
            </a:r>
            <a:r>
              <a:rPr lang="en-IN" sz="2200" b="1" dirty="0" err="1" smtClean="0">
                <a:solidFill>
                  <a:srgbClr val="FFFF00"/>
                </a:solidFill>
              </a:rPr>
              <a:t>Baidu</a:t>
            </a:r>
            <a:r>
              <a:rPr lang="en-IN" sz="2200" b="1" dirty="0" smtClean="0">
                <a:solidFill>
                  <a:srgbClr val="FFFF00"/>
                </a:solidFill>
              </a:rPr>
              <a:t> to improve the performance of some of that companies’ ad-hoc interactive queries on multiple </a:t>
            </a:r>
            <a:r>
              <a:rPr lang="en-IN" sz="2200" b="1" dirty="0" err="1" smtClean="0">
                <a:solidFill>
                  <a:srgbClr val="FFFF00"/>
                </a:solidFill>
              </a:rPr>
              <a:t>petabytes</a:t>
            </a:r>
            <a:r>
              <a:rPr lang="en-IN" sz="2200" b="1" dirty="0" smtClean="0">
                <a:solidFill>
                  <a:srgbClr val="FFFF00"/>
                </a:solidFill>
              </a:rPr>
              <a:t> of data that was originally stored in different data </a:t>
            </a:r>
            <a:r>
              <a:rPr lang="en-IN" sz="2200" b="1" dirty="0" err="1" smtClean="0">
                <a:solidFill>
                  <a:srgbClr val="FFFF00"/>
                </a:solidFill>
              </a:rPr>
              <a:t>centers</a:t>
            </a:r>
            <a:r>
              <a:rPr lang="en-IN" sz="2200" b="1" dirty="0" smtClean="0">
                <a:solidFill>
                  <a:srgbClr val="FFFF00"/>
                </a:solidFill>
              </a:rPr>
              <a:t> from 15 minutes to 30 seconds.</a:t>
            </a:r>
            <a:endParaRPr lang="en-US" sz="2200" b="1" dirty="0" smtClean="0">
              <a:solidFill>
                <a:srgbClr val="FFFF00"/>
              </a:solidFill>
            </a:endParaRPr>
          </a:p>
          <a:p>
            <a:endParaRPr lang="en-IN" sz="2400" b="1" dirty="0" smtClean="0">
              <a:solidFill>
                <a:srgbClr val="FFFF00"/>
              </a:solidFill>
            </a:endParaRPr>
          </a:p>
          <a:p>
            <a:endParaRPr lang="en-IN" sz="2400" b="1" dirty="0" smtClean="0">
              <a:solidFill>
                <a:srgbClr val="FFFF00"/>
              </a:solidFill>
            </a:endParaRPr>
          </a:p>
          <a:p>
            <a:r>
              <a:rPr lang="en-IN" sz="2400" b="1" dirty="0" smtClean="0">
                <a:solidFill>
                  <a:srgbClr val="FFFF00"/>
                </a:solidFill>
              </a:rPr>
              <a:t>Barclays, a world leading bank, uses Alluxio to </a:t>
            </a:r>
            <a:r>
              <a:rPr lang="en-IN" sz="2400" b="1" dirty="0" smtClean="0">
                <a:solidFill>
                  <a:srgbClr val="FFFF00"/>
                </a:solidFill>
                <a:hlinkClick r:id="rId5"/>
              </a:rPr>
              <a:t>make the impossible possible, by reducing the end-to-end latency from hours to seconds</a:t>
            </a:r>
            <a:r>
              <a:rPr lang="en-IN" sz="2400" b="1" dirty="0" smtClean="0">
                <a:solidFill>
                  <a:srgbClr val="FFFF00"/>
                </a:solidFill>
              </a:rPr>
              <a:t>.</a:t>
            </a:r>
          </a:p>
          <a:p>
            <a:endParaRPr lang="en-IN" sz="2400" b="1" dirty="0" smtClean="0">
              <a:solidFill>
                <a:srgbClr val="FFFF00"/>
              </a:solidFill>
            </a:endParaRPr>
          </a:p>
          <a:p>
            <a:r>
              <a:rPr lang="en-IN" sz="2400" b="1" dirty="0" smtClean="0">
                <a:solidFill>
                  <a:srgbClr val="FFFF00"/>
                </a:solidFill>
              </a:rPr>
              <a:t> Public cloud providers such as </a:t>
            </a:r>
            <a:r>
              <a:rPr lang="en-IN" sz="2400" b="1" dirty="0" err="1" smtClean="0">
                <a:solidFill>
                  <a:srgbClr val="FFFF00"/>
                </a:solidFill>
              </a:rPr>
              <a:t>Alibaba</a:t>
            </a:r>
            <a:r>
              <a:rPr lang="en-IN" sz="2400" b="1" dirty="0" smtClean="0">
                <a:solidFill>
                  <a:srgbClr val="FFFF00"/>
                </a:solidFill>
              </a:rPr>
              <a:t> and </a:t>
            </a:r>
            <a:r>
              <a:rPr lang="en-IN" sz="2400" b="1" dirty="0" err="1" smtClean="0">
                <a:solidFill>
                  <a:srgbClr val="FFFF00"/>
                </a:solidFill>
              </a:rPr>
              <a:t>RackSpace</a:t>
            </a:r>
            <a:r>
              <a:rPr lang="en-IN" sz="2400" b="1" dirty="0" smtClean="0">
                <a:solidFill>
                  <a:srgbClr val="FFFF00"/>
                </a:solidFill>
              </a:rPr>
              <a:t> have also shown how Alluxio virtualizes their object storage systems.</a:t>
            </a:r>
          </a:p>
          <a:p>
            <a:endParaRPr lang="en-IN" sz="2400" b="1" dirty="0" smtClean="0">
              <a:solidFill>
                <a:srgbClr val="FFFF00"/>
              </a:solidFill>
            </a:endParaRPr>
          </a:p>
          <a:p>
            <a:endParaRPr lang="en-US" sz="2400" dirty="0">
              <a:solidFill>
                <a:srgbClr val="FFFF00"/>
              </a:solidFill>
            </a:endParaRPr>
          </a:p>
        </p:txBody>
      </p:sp>
    </p:spTree>
  </p:cSld>
  <p:clrMapOvr>
    <a:masterClrMapping/>
  </p:clrMapOvr>
  <p:transition>
    <p:pull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1025" name="Rectangle 1"/>
          <p:cNvSpPr>
            <a:spLocks noChangeArrowheads="1"/>
          </p:cNvSpPr>
          <p:nvPr/>
        </p:nvSpPr>
        <p:spPr bwMode="auto">
          <a:xfrm>
            <a:off x="0" y="0"/>
            <a:ext cx="9099222" cy="43088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u="none" strike="noStrike" cap="none" normalizeH="0" baseline="0" dirty="0" smtClean="0">
                <a:ln>
                  <a:noFill/>
                </a:ln>
                <a:solidFill>
                  <a:schemeClr val="bg1"/>
                </a:solidFill>
                <a:effectLst/>
                <a:latin typeface="Arial Rounded MT Bold" pitchFamily="34" charset="0"/>
                <a:ea typeface="Times New Roman" pitchFamily="18" charset="0"/>
                <a:cs typeface="Arial" pitchFamily="34" charset="0"/>
              </a:rPr>
              <a:t>Alluxio is open source  memory speed  virtual  distributed storage</a:t>
            </a:r>
            <a:endParaRPr kumimoji="0" lang="en-US" sz="2200" u="none" strike="noStrike" cap="none" normalizeH="0" baseline="0" dirty="0" smtClean="0">
              <a:ln>
                <a:noFill/>
              </a:ln>
              <a:solidFill>
                <a:schemeClr val="bg1"/>
              </a:solidFill>
              <a:effectLst/>
              <a:latin typeface="Arial Rounded MT Bold" pitchFamily="34" charset="0"/>
              <a:cs typeface="Arial" pitchFamily="34" charset="0"/>
            </a:endParaRPr>
          </a:p>
        </p:txBody>
      </p:sp>
      <p:sp>
        <p:nvSpPr>
          <p:cNvPr id="1026" name="Rectangle 2"/>
          <p:cNvSpPr>
            <a:spLocks noChangeArrowheads="1"/>
          </p:cNvSpPr>
          <p:nvPr/>
        </p:nvSpPr>
        <p:spPr bwMode="auto">
          <a:xfrm>
            <a:off x="1" y="609600"/>
            <a:ext cx="9143999" cy="9541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tab pos="457200" algn="l"/>
              </a:tabLst>
            </a:pPr>
            <a:endParaRPr lang="en-US" sz="2800" dirty="0" smtClean="0">
              <a:solidFill>
                <a:srgbClr val="333333"/>
              </a:solidFill>
              <a:latin typeface="Helvetica"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tabLst>
                <a:tab pos="457200" algn="l"/>
              </a:tabLst>
            </a:pP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Cloud 3"/>
          <p:cNvSpPr/>
          <p:nvPr/>
        </p:nvSpPr>
        <p:spPr>
          <a:xfrm>
            <a:off x="0" y="533400"/>
            <a:ext cx="7772400" cy="2667000"/>
          </a:xfrm>
          <a:prstGeom prst="cloud">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fontAlgn="base">
              <a:spcBef>
                <a:spcPct val="0"/>
              </a:spcBef>
              <a:spcAft>
                <a:spcPct val="0"/>
              </a:spcAft>
              <a:buFont typeface="Arial" pitchFamily="34" charset="0"/>
              <a:buChar char="•"/>
              <a:tabLst>
                <a:tab pos="457200" algn="l"/>
              </a:tabLst>
            </a:pPr>
            <a:r>
              <a:rPr lang="en-US" b="1" u="sng" dirty="0" smtClean="0">
                <a:solidFill>
                  <a:srgbClr val="333333"/>
                </a:solidFill>
                <a:latin typeface="Helvetica" charset="0"/>
                <a:ea typeface="Times New Roman" pitchFamily="18" charset="0"/>
                <a:cs typeface="Times New Roman" pitchFamily="18" charset="0"/>
              </a:rPr>
              <a:t>open source</a:t>
            </a:r>
            <a:r>
              <a:rPr lang="en-US" dirty="0" smtClean="0">
                <a:solidFill>
                  <a:srgbClr val="333333"/>
                </a:solidFill>
                <a:latin typeface="Helvetica" charset="0"/>
                <a:ea typeface="Times New Roman" pitchFamily="18" charset="0"/>
                <a:cs typeface="Times New Roman" pitchFamily="18" charset="0"/>
              </a:rPr>
              <a:t>: </a:t>
            </a:r>
          </a:p>
          <a:p>
            <a:pPr lvl="0" fontAlgn="base">
              <a:spcBef>
                <a:spcPct val="0"/>
              </a:spcBef>
              <a:spcAft>
                <a:spcPct val="0"/>
              </a:spcAft>
              <a:buFont typeface="Wingdings" pitchFamily="2" charset="2"/>
              <a:buChar char="ü"/>
              <a:tabLst>
                <a:tab pos="457200" algn="l"/>
              </a:tabLst>
            </a:pPr>
            <a:r>
              <a:rPr lang="en-US" dirty="0" smtClean="0">
                <a:solidFill>
                  <a:srgbClr val="333333"/>
                </a:solidFill>
                <a:latin typeface="Helvetica" charset="0"/>
                <a:ea typeface="Times New Roman" pitchFamily="18" charset="0"/>
                <a:cs typeface="Times New Roman" pitchFamily="18" charset="0"/>
              </a:rPr>
              <a:t>Alluxio is open sourced under the Apache license 2.0.</a:t>
            </a:r>
          </a:p>
          <a:p>
            <a:pPr lvl="0" fontAlgn="base">
              <a:spcBef>
                <a:spcPct val="0"/>
              </a:spcBef>
              <a:spcAft>
                <a:spcPct val="0"/>
              </a:spcAft>
              <a:buFont typeface="Wingdings" pitchFamily="2" charset="2"/>
              <a:buChar char="ü"/>
              <a:tabLst>
                <a:tab pos="457200" algn="l"/>
              </a:tabLst>
            </a:pPr>
            <a:r>
              <a:rPr lang="en-US" dirty="0" smtClean="0">
                <a:solidFill>
                  <a:srgbClr val="333333"/>
                </a:solidFill>
                <a:latin typeface="Helvetica" charset="0"/>
                <a:ea typeface="Times New Roman" pitchFamily="18" charset="0"/>
                <a:cs typeface="Times New Roman" pitchFamily="18" charset="0"/>
              </a:rPr>
              <a:t>It is free and its source code is available which can be modified and redistributed according to our needs</a:t>
            </a:r>
          </a:p>
          <a:p>
            <a:pPr algn="ctr"/>
            <a:endParaRPr lang="en-US" dirty="0"/>
          </a:p>
        </p:txBody>
      </p:sp>
      <p:sp>
        <p:nvSpPr>
          <p:cNvPr id="5" name="Cloud 4"/>
          <p:cNvSpPr/>
          <p:nvPr/>
        </p:nvSpPr>
        <p:spPr>
          <a:xfrm>
            <a:off x="1066800" y="3581400"/>
            <a:ext cx="8077200" cy="3276600"/>
          </a:xfrm>
          <a:prstGeom prst="cloud">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buFontTx/>
              <a:buChar char="•"/>
              <a:tabLst>
                <a:tab pos="457200" algn="l"/>
              </a:tabLst>
            </a:pPr>
            <a:r>
              <a:rPr lang="en-US" b="1" u="sng" dirty="0" smtClean="0">
                <a:solidFill>
                  <a:srgbClr val="333333"/>
                </a:solidFill>
                <a:latin typeface="Helvetica" charset="0"/>
                <a:ea typeface="Times New Roman" pitchFamily="18" charset="0"/>
                <a:cs typeface="Times New Roman" pitchFamily="18" charset="0"/>
              </a:rPr>
              <a:t>memory speed</a:t>
            </a:r>
            <a:r>
              <a:rPr lang="en-US" dirty="0" smtClean="0">
                <a:solidFill>
                  <a:srgbClr val="333333"/>
                </a:solidFill>
                <a:latin typeface="Helvetica" charset="0"/>
                <a:ea typeface="Times New Roman" pitchFamily="18" charset="0"/>
                <a:cs typeface="Times New Roman" pitchFamily="18" charset="0"/>
              </a:rPr>
              <a:t>: </a:t>
            </a:r>
          </a:p>
          <a:p>
            <a:pPr lvl="0" eaLnBrk="0" fontAlgn="base" hangingPunct="0">
              <a:spcBef>
                <a:spcPct val="0"/>
              </a:spcBef>
              <a:spcAft>
                <a:spcPct val="0"/>
              </a:spcAft>
              <a:buFont typeface="Wingdings" pitchFamily="2" charset="2"/>
              <a:buChar char="ü"/>
              <a:tabLst>
                <a:tab pos="457200" algn="l"/>
              </a:tabLst>
            </a:pPr>
            <a:r>
              <a:rPr lang="en-US" dirty="0" smtClean="0">
                <a:solidFill>
                  <a:srgbClr val="333333"/>
                </a:solidFill>
                <a:latin typeface="Helvetica" charset="0"/>
                <a:ea typeface="Times New Roman" pitchFamily="18" charset="0"/>
                <a:cs typeface="Times New Roman" pitchFamily="18" charset="0"/>
              </a:rPr>
              <a:t>Like Spark, Alluxio leverages the fact that memory</a:t>
            </a:r>
            <a:r>
              <a:rPr lang="en-US" dirty="0" smtClean="0">
                <a:solidFill>
                  <a:srgbClr val="333333"/>
                </a:solidFill>
                <a:ea typeface="Times New Roman" pitchFamily="18" charset="0"/>
                <a:cs typeface="Times New Roman" pitchFamily="18" charset="0"/>
              </a:rPr>
              <a:t> </a:t>
            </a:r>
            <a:r>
              <a:rPr lang="en-US" dirty="0" smtClean="0">
                <a:solidFill>
                  <a:srgbClr val="333333"/>
                </a:solidFill>
                <a:latin typeface="Helvetica" charset="0"/>
                <a:ea typeface="Times New Roman" pitchFamily="18" charset="0"/>
                <a:cs typeface="Times New Roman" pitchFamily="18" charset="0"/>
              </a:rPr>
              <a:t>IO</a:t>
            </a:r>
            <a:r>
              <a:rPr lang="en-US" dirty="0" smtClean="0">
                <a:solidFill>
                  <a:srgbClr val="333333"/>
                </a:solidFill>
                <a:ea typeface="Times New Roman" pitchFamily="18" charset="0"/>
                <a:cs typeface="Times New Roman" pitchFamily="18" charset="0"/>
              </a:rPr>
              <a:t> </a:t>
            </a:r>
            <a:r>
              <a:rPr lang="en-US" dirty="0" smtClean="0">
                <a:solidFill>
                  <a:srgbClr val="333333"/>
                </a:solidFill>
                <a:latin typeface="Helvetica" charset="0"/>
                <a:ea typeface="Times New Roman" pitchFamily="18" charset="0"/>
                <a:cs typeface="Times New Roman" pitchFamily="18" charset="0"/>
              </a:rPr>
              <a:t>is much faster than disk IO and</a:t>
            </a:r>
            <a:r>
              <a:rPr lang="en-US" dirty="0" smtClean="0">
                <a:solidFill>
                  <a:srgbClr val="333333"/>
                </a:solidFill>
                <a:ea typeface="Times New Roman" pitchFamily="18" charset="0"/>
                <a:cs typeface="Times New Roman" pitchFamily="18" charset="0"/>
              </a:rPr>
              <a:t> </a:t>
            </a:r>
            <a:r>
              <a:rPr lang="en-US" dirty="0" smtClean="0">
                <a:solidFill>
                  <a:srgbClr val="333333"/>
                </a:solidFill>
                <a:latin typeface="Helvetica" charset="0"/>
                <a:ea typeface="Times New Roman" pitchFamily="18" charset="0"/>
                <a:cs typeface="Times New Roman" pitchFamily="18" charset="0"/>
              </a:rPr>
              <a:t>improves data access time which is quite important in a big data environment. </a:t>
            </a:r>
          </a:p>
          <a:p>
            <a:pPr lvl="0" eaLnBrk="0" fontAlgn="base" hangingPunct="0">
              <a:spcBef>
                <a:spcPct val="0"/>
              </a:spcBef>
              <a:spcAft>
                <a:spcPct val="0"/>
              </a:spcAft>
              <a:buFont typeface="Wingdings" pitchFamily="2" charset="2"/>
              <a:buChar char="ü"/>
              <a:tabLst>
                <a:tab pos="457200" algn="l"/>
              </a:tabLst>
            </a:pPr>
            <a:r>
              <a:rPr lang="en-US" dirty="0" smtClean="0">
                <a:solidFill>
                  <a:srgbClr val="333333"/>
                </a:solidFill>
                <a:latin typeface="Helvetica" charset="0"/>
                <a:ea typeface="Times New Roman" pitchFamily="18" charset="0"/>
                <a:cs typeface="Times New Roman" pitchFamily="18" charset="0"/>
              </a:rPr>
              <a:t>It stores data in RAM rather than accessing it from disk so it saves time and is much faster.</a:t>
            </a:r>
            <a:endParaRPr lang="en-US" dirty="0" smtClean="0">
              <a:solidFill>
                <a:schemeClr val="tx1"/>
              </a:solidFill>
              <a:latin typeface="Arial" pitchFamily="34" charset="0"/>
              <a:cs typeface="Arial" pitchFamily="34" charset="0"/>
            </a:endParaRPr>
          </a:p>
          <a:p>
            <a:pPr algn="ctr"/>
            <a:endParaRPr lang="en-US" dirty="0"/>
          </a:p>
        </p:txBody>
      </p:sp>
    </p:spTree>
  </p:cSld>
  <p:clrMapOvr>
    <a:masterClrMapping/>
  </p:clrMapOvr>
  <p:transition>
    <p:pull dir="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pen-source-contributor-comparison-graph.png"/>
          <p:cNvPicPr>
            <a:picLocks noChangeAspect="1"/>
          </p:cNvPicPr>
          <p:nvPr/>
        </p:nvPicPr>
        <p:blipFill>
          <a:blip r:embed="rId2"/>
          <a:stretch>
            <a:fillRect/>
          </a:stretch>
        </p:blipFill>
        <p:spPr>
          <a:xfrm>
            <a:off x="0" y="0"/>
            <a:ext cx="9204894" cy="6858000"/>
          </a:xfrm>
          <a:prstGeom prst="rect">
            <a:avLst/>
          </a:prstGeom>
        </p:spPr>
      </p:pic>
    </p:spTree>
  </p:cSld>
  <p:clrMapOvr>
    <a:masterClrMapping/>
  </p:clrMapOvr>
  <p:transition>
    <p:pull dir="d"/>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0" y="457200"/>
            <a:ext cx="8915400" cy="4893647"/>
          </a:xfrm>
          <a:prstGeom prst="rect">
            <a:avLst/>
          </a:prstGeom>
          <a:noFill/>
        </p:spPr>
        <p:txBody>
          <a:bodyPr wrap="square" rtlCol="0">
            <a:spAutoFit/>
          </a:bodyPr>
          <a:lstStyle/>
          <a:p>
            <a:r>
              <a:rPr lang="en-IN" sz="2400" dirty="0" smtClean="0"/>
              <a:t> </a:t>
            </a:r>
            <a:r>
              <a:rPr lang="en-IN" sz="2400" b="1" dirty="0" smtClean="0">
                <a:solidFill>
                  <a:srgbClr val="FFFF00"/>
                </a:solidFill>
              </a:rPr>
              <a:t>Intel has published articles to showcase several ways to leverage Alluxio in their customers’ environments. </a:t>
            </a:r>
          </a:p>
          <a:p>
            <a:endParaRPr lang="en-IN" sz="2400" dirty="0" smtClean="0"/>
          </a:p>
          <a:p>
            <a:r>
              <a:rPr lang="en-IN" sz="2400" b="1" dirty="0" smtClean="0">
                <a:solidFill>
                  <a:srgbClr val="FFFF00"/>
                </a:solidFill>
              </a:rPr>
              <a:t>IBM presented how Alluxio can abstract </a:t>
            </a:r>
            <a:r>
              <a:rPr lang="en-IN" sz="2400" b="1" dirty="0" err="1" smtClean="0">
                <a:solidFill>
                  <a:srgbClr val="FFFF00"/>
                </a:solidFill>
              </a:rPr>
              <a:t>OpenStack</a:t>
            </a:r>
            <a:r>
              <a:rPr lang="en-IN" sz="2400" b="1" dirty="0" smtClean="0">
                <a:solidFill>
                  <a:srgbClr val="FFFF00"/>
                </a:solidFill>
              </a:rPr>
              <a:t> storage to enable fast data analytics.</a:t>
            </a:r>
          </a:p>
          <a:p>
            <a:endParaRPr lang="en-IN" sz="2400" b="1" dirty="0" smtClean="0">
              <a:solidFill>
                <a:srgbClr val="FFFF00"/>
              </a:solidFill>
            </a:endParaRPr>
          </a:p>
          <a:p>
            <a:r>
              <a:rPr lang="en-IN" sz="2400" b="1" dirty="0" smtClean="0">
                <a:solidFill>
                  <a:srgbClr val="FFFF00"/>
                </a:solidFill>
              </a:rPr>
              <a:t> It has been exciting to see the project adoption grow from zero companies to many, including various industry leaders.</a:t>
            </a:r>
          </a:p>
          <a:p>
            <a:endParaRPr lang="en-IN" sz="2400" b="1" dirty="0" smtClean="0">
              <a:solidFill>
                <a:srgbClr val="FFFF00"/>
              </a:solidFill>
            </a:endParaRPr>
          </a:p>
          <a:p>
            <a:r>
              <a:rPr lang="en-IN" sz="2400" b="1" dirty="0" smtClean="0">
                <a:solidFill>
                  <a:srgbClr val="FFFF00"/>
                </a:solidFill>
              </a:rPr>
              <a:t> The achievements thus far validate the tremendous potential of Alluxio and demonstrate the industry and community’s great excitement around it.</a:t>
            </a:r>
            <a:endParaRPr lang="en-US" sz="2400" b="1" dirty="0" smtClean="0">
              <a:solidFill>
                <a:srgbClr val="FFFF00"/>
              </a:solidFill>
            </a:endParaRPr>
          </a:p>
          <a:p>
            <a:endParaRPr lang="en-US" sz="2400" dirty="0"/>
          </a:p>
        </p:txBody>
      </p:sp>
    </p:spTree>
  </p:cSld>
  <p:clrMapOvr>
    <a:masterClrMapping/>
  </p:clrMapOvr>
  <p:transition>
    <p:pull dir="d"/>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est-practices-for-using-alluxio-with-apache-spark-with-cheng-chang-and-haoyuan-li-6-638.jpg"/>
          <p:cNvPicPr>
            <a:picLocks noChangeAspect="1"/>
          </p:cNvPicPr>
          <p:nvPr/>
        </p:nvPicPr>
        <p:blipFill>
          <a:blip r:embed="rId2"/>
          <a:stretch>
            <a:fillRect/>
          </a:stretch>
        </p:blipFill>
        <p:spPr>
          <a:xfrm>
            <a:off x="0" y="0"/>
            <a:ext cx="9144000" cy="7239000"/>
          </a:xfrm>
          <a:prstGeom prst="rect">
            <a:avLst/>
          </a:prstGeom>
        </p:spPr>
      </p:pic>
    </p:spTree>
  </p:cSld>
  <p:clrMapOvr>
    <a:masterClrMapping/>
  </p:clrMapOvr>
  <p:transition>
    <p:pull dir="d"/>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D-computer-chip-HD-wallpaper-1024x640.jpg"/>
          <p:cNvPicPr>
            <a:picLocks noChangeAspect="1"/>
          </p:cNvPicPr>
          <p:nvPr/>
        </p:nvPicPr>
        <p:blipFill>
          <a:blip r:embed="rId2"/>
          <a:stretch>
            <a:fillRect/>
          </a:stretch>
        </p:blipFill>
        <p:spPr>
          <a:xfrm>
            <a:off x="0" y="0"/>
            <a:ext cx="9144000" cy="6858000"/>
          </a:xfrm>
          <a:prstGeom prst="rect">
            <a:avLst/>
          </a:prstGeom>
        </p:spPr>
      </p:pic>
      <p:sp>
        <p:nvSpPr>
          <p:cNvPr id="3" name="Rounded Rectangle 2"/>
          <p:cNvSpPr/>
          <p:nvPr/>
        </p:nvSpPr>
        <p:spPr>
          <a:xfrm>
            <a:off x="0" y="4419600"/>
            <a:ext cx="9144000" cy="1295400"/>
          </a:xfrm>
          <a:prstGeom prst="roundRect">
            <a:avLst/>
          </a:prstGeom>
          <a:effectLst>
            <a:softEdge rad="317500"/>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4000" b="1" dirty="0" smtClean="0">
                <a:latin typeface="Algerian" pitchFamily="82" charset="0"/>
              </a:rPr>
              <a:t>MINI  PROJECT</a:t>
            </a:r>
            <a:endParaRPr lang="en-US" sz="4000" b="1" dirty="0">
              <a:latin typeface="Algerian" pitchFamily="82" charset="0"/>
            </a:endParaRPr>
          </a:p>
        </p:txBody>
      </p:sp>
    </p:spTree>
  </p:cSld>
  <p:clrMapOvr>
    <a:masterClrMapping/>
  </p:clrMapOvr>
  <p:transition>
    <p:pull dir="d"/>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descr="imageedit_24_2141051996.pn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transition>
    <p:pull dir="d"/>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descr="imageedit_22_3012070734.pn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transition>
    <p:pull dir="d"/>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descr="line count.pn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transition>
    <p:pull dir="d"/>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edit_18_4833158381.png"/>
          <p:cNvPicPr>
            <a:picLocks noChangeAspect="1"/>
          </p:cNvPicPr>
          <p:nvPr/>
        </p:nvPicPr>
        <p:blipFill>
          <a:blip r:embed="rId2"/>
          <a:stretch>
            <a:fillRect/>
          </a:stretch>
        </p:blipFill>
        <p:spPr>
          <a:xfrm>
            <a:off x="0" y="0"/>
            <a:ext cx="9130082" cy="6858000"/>
          </a:xfrm>
          <a:prstGeom prst="rect">
            <a:avLst/>
          </a:prstGeom>
          <a:blipFill>
            <a:blip r:embed="rId3"/>
            <a:tile tx="0" ty="0" sx="100000" sy="100000" flip="none" algn="tl"/>
          </a:blipFill>
        </p:spPr>
      </p:pic>
    </p:spTree>
  </p:cSld>
  <p:clrMapOvr>
    <a:masterClrMapping/>
  </p:clrMapOvr>
  <p:transition>
    <p:pull dir="d"/>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102653329_f46b13857a_o.jpg"/>
          <p:cNvPicPr>
            <a:picLocks noChangeAspect="1"/>
          </p:cNvPicPr>
          <p:nvPr/>
        </p:nvPicPr>
        <p:blipFill>
          <a:blip r:embed="rId2">
            <a:lum bright="20000"/>
          </a:blip>
          <a:stretch>
            <a:fillRect/>
          </a:stretch>
        </p:blipFill>
        <p:spPr>
          <a:xfrm>
            <a:off x="0" y="0"/>
            <a:ext cx="9144000" cy="6858000"/>
          </a:xfrm>
          <a:prstGeom prst="rect">
            <a:avLst/>
          </a:prstGeom>
          <a:effectLst>
            <a:outerShdw blurRad="419100" dist="50800" dir="5400000" algn="ctr" rotWithShape="0">
              <a:srgbClr val="000000"/>
            </a:outerShdw>
          </a:effectLst>
        </p:spPr>
      </p:pic>
      <p:sp>
        <p:nvSpPr>
          <p:cNvPr id="3" name="TextBox 2"/>
          <p:cNvSpPr txBox="1"/>
          <p:nvPr/>
        </p:nvSpPr>
        <p:spPr>
          <a:xfrm>
            <a:off x="3992653" y="5105400"/>
            <a:ext cx="5151347" cy="1323439"/>
          </a:xfrm>
          <a:prstGeom prst="rect">
            <a:avLst/>
          </a:prstGeom>
          <a:noFill/>
        </p:spPr>
        <p:txBody>
          <a:bodyPr wrap="none" rtlCol="0">
            <a:spAutoFit/>
          </a:bodyPr>
          <a:lstStyle/>
          <a:p>
            <a:r>
              <a:rPr lang="en-US" sz="8000" dirty="0" smtClean="0">
                <a:blipFill>
                  <a:blip r:embed="rId3"/>
                  <a:tile tx="0" ty="0" sx="100000" sy="100000" flip="none" algn="tl"/>
                </a:blipFill>
              </a:rPr>
              <a:t>THANK YOU</a:t>
            </a:r>
            <a:endParaRPr lang="en-US" sz="8000" dirty="0">
              <a:blipFill>
                <a:blip r:embed="rId3"/>
                <a:tile tx="0" ty="0" sx="100000" sy="100000" flip="none" algn="tl"/>
              </a:blipFill>
            </a:endParaRPr>
          </a:p>
        </p:txBody>
      </p:sp>
      <p:sp>
        <p:nvSpPr>
          <p:cNvPr id="4" name="TextBox 3"/>
          <p:cNvSpPr txBox="1"/>
          <p:nvPr/>
        </p:nvSpPr>
        <p:spPr>
          <a:xfrm>
            <a:off x="228600" y="4953000"/>
            <a:ext cx="3045577" cy="1569660"/>
          </a:xfrm>
          <a:prstGeom prst="rect">
            <a:avLst/>
          </a:prstGeom>
          <a:noFill/>
        </p:spPr>
        <p:txBody>
          <a:bodyPr wrap="none" rtlCol="0">
            <a:spAutoFit/>
          </a:bodyPr>
          <a:lstStyle/>
          <a:p>
            <a:r>
              <a:rPr lang="en-US" sz="3200" b="1" dirty="0" smtClean="0">
                <a:blipFill>
                  <a:blip r:embed="rId4"/>
                  <a:tile tx="0" ty="0" sx="100000" sy="100000" flip="none" algn="tl"/>
                </a:blipFill>
              </a:rPr>
              <a:t>Sachin  Yadav</a:t>
            </a:r>
          </a:p>
          <a:p>
            <a:r>
              <a:rPr lang="en-US" sz="3200" b="1" dirty="0" smtClean="0">
                <a:blipFill>
                  <a:blip r:embed="rId4"/>
                  <a:tile tx="0" ty="0" sx="100000" sy="100000" flip="none" algn="tl"/>
                </a:blipFill>
              </a:rPr>
              <a:t>Amulya  Agrawal</a:t>
            </a:r>
          </a:p>
          <a:p>
            <a:r>
              <a:rPr lang="en-US" sz="3200" b="1" dirty="0" smtClean="0">
                <a:blipFill>
                  <a:blip r:embed="rId4"/>
                  <a:tile tx="0" ty="0" sx="100000" sy="100000" flip="none" algn="tl"/>
                </a:blipFill>
              </a:rPr>
              <a:t>Harsh  Gupta </a:t>
            </a:r>
          </a:p>
        </p:txBody>
      </p:sp>
    </p:spTree>
  </p:cSld>
  <p:clrMapOvr>
    <a:masterClrMapping/>
  </p:clrMapOvr>
  <p:transition>
    <p:pull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0" y="152400"/>
            <a:ext cx="9144000" cy="830997"/>
          </a:xfrm>
          <a:prstGeom prst="rect">
            <a:avLst/>
          </a:prstGeom>
        </p:spPr>
        <p:txBody>
          <a:bodyPr wrap="square">
            <a:spAutoFit/>
          </a:bodyPr>
          <a:lstStyle/>
          <a:p>
            <a:pPr lvl="0" eaLnBrk="0" fontAlgn="base" hangingPunct="0">
              <a:spcBef>
                <a:spcPct val="0"/>
              </a:spcBef>
              <a:spcAft>
                <a:spcPct val="0"/>
              </a:spcAft>
              <a:buFontTx/>
              <a:buChar char="•"/>
              <a:tabLst>
                <a:tab pos="457200" algn="l"/>
              </a:tabLst>
            </a:pPr>
            <a:endParaRPr lang="en-US" sz="2400" dirty="0" smtClean="0">
              <a:solidFill>
                <a:srgbClr val="333333"/>
              </a:solidFill>
              <a:latin typeface="Helvetica" charset="0"/>
              <a:cs typeface="Times New Roman" pitchFamily="18" charset="0"/>
            </a:endParaRPr>
          </a:p>
          <a:p>
            <a:pPr lvl="0" eaLnBrk="0" fontAlgn="base" hangingPunct="0">
              <a:spcBef>
                <a:spcPct val="0"/>
              </a:spcBef>
              <a:spcAft>
                <a:spcPct val="0"/>
              </a:spcAft>
              <a:tabLst>
                <a:tab pos="457200" algn="l"/>
              </a:tabLst>
            </a:pPr>
            <a:endParaRPr lang="en-US" sz="2400" dirty="0" smtClean="0">
              <a:latin typeface="Arial" pitchFamily="34" charset="0"/>
              <a:cs typeface="Arial" pitchFamily="34" charset="0"/>
            </a:endParaRPr>
          </a:p>
        </p:txBody>
      </p:sp>
      <p:sp>
        <p:nvSpPr>
          <p:cNvPr id="3" name="Cloud 2"/>
          <p:cNvSpPr/>
          <p:nvPr/>
        </p:nvSpPr>
        <p:spPr>
          <a:xfrm>
            <a:off x="0" y="0"/>
            <a:ext cx="8001000" cy="2971800"/>
          </a:xfrm>
          <a:prstGeom prst="cloud">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buFontTx/>
              <a:buChar char="•"/>
              <a:tabLst>
                <a:tab pos="457200" algn="l"/>
              </a:tabLst>
            </a:pPr>
            <a:endParaRPr lang="en-US" b="1" u="sng" dirty="0" smtClean="0">
              <a:solidFill>
                <a:srgbClr val="333333"/>
              </a:solidFill>
              <a:latin typeface="Helvetica" charset="0"/>
              <a:ea typeface="Times New Roman" pitchFamily="18" charset="0"/>
              <a:cs typeface="Times New Roman" pitchFamily="18" charset="0"/>
            </a:endParaRPr>
          </a:p>
          <a:p>
            <a:pPr lvl="0" eaLnBrk="0" fontAlgn="base" hangingPunct="0">
              <a:spcBef>
                <a:spcPct val="0"/>
              </a:spcBef>
              <a:spcAft>
                <a:spcPct val="0"/>
              </a:spcAft>
              <a:buFontTx/>
              <a:buChar char="•"/>
              <a:tabLst>
                <a:tab pos="457200" algn="l"/>
              </a:tabLst>
            </a:pPr>
            <a:r>
              <a:rPr lang="en-US" b="1" u="sng" dirty="0" smtClean="0">
                <a:solidFill>
                  <a:srgbClr val="333333"/>
                </a:solidFill>
                <a:latin typeface="Helvetica" charset="0"/>
                <a:ea typeface="Times New Roman" pitchFamily="18" charset="0"/>
                <a:cs typeface="Times New Roman" pitchFamily="18" charset="0"/>
              </a:rPr>
              <a:t>virtual</a:t>
            </a:r>
            <a:r>
              <a:rPr lang="en-US" dirty="0" smtClean="0">
                <a:solidFill>
                  <a:srgbClr val="333333"/>
                </a:solidFill>
                <a:latin typeface="Helvetica" charset="0"/>
                <a:ea typeface="Times New Roman" pitchFamily="18" charset="0"/>
                <a:cs typeface="Times New Roman" pitchFamily="18" charset="0"/>
              </a:rPr>
              <a:t>:</a:t>
            </a:r>
          </a:p>
          <a:p>
            <a:pPr lvl="0" eaLnBrk="0" fontAlgn="base" hangingPunct="0">
              <a:spcBef>
                <a:spcPct val="0"/>
              </a:spcBef>
              <a:spcAft>
                <a:spcPct val="0"/>
              </a:spcAft>
              <a:buFont typeface="Wingdings" pitchFamily="2" charset="2"/>
              <a:buChar char="ü"/>
              <a:tabLst>
                <a:tab pos="457200" algn="l"/>
              </a:tabLst>
            </a:pPr>
            <a:r>
              <a:rPr lang="en-US" dirty="0" smtClean="0">
                <a:solidFill>
                  <a:srgbClr val="333333"/>
                </a:solidFill>
                <a:latin typeface="Helvetica" charset="0"/>
                <a:ea typeface="Times New Roman" pitchFamily="18" charset="0"/>
                <a:cs typeface="Times New Roman" pitchFamily="18" charset="0"/>
              </a:rPr>
              <a:t> Alluxio provides a </a:t>
            </a:r>
            <a:r>
              <a:rPr lang="en-US" b="1" u="sng" dirty="0" smtClean="0">
                <a:solidFill>
                  <a:srgbClr val="333333"/>
                </a:solidFill>
                <a:latin typeface="Helvetica" charset="0"/>
                <a:ea typeface="Times New Roman" pitchFamily="18" charset="0"/>
                <a:cs typeface="Times New Roman" pitchFamily="18" charset="0"/>
              </a:rPr>
              <a:t>virtual naming </a:t>
            </a:r>
            <a:r>
              <a:rPr lang="en-US" dirty="0" smtClean="0">
                <a:solidFill>
                  <a:srgbClr val="333333"/>
                </a:solidFill>
                <a:latin typeface="Helvetica" charset="0"/>
                <a:ea typeface="Times New Roman" pitchFamily="18" charset="0"/>
                <a:cs typeface="Times New Roman" pitchFamily="18" charset="0"/>
              </a:rPr>
              <a:t>making it easy to access any data wherever it might be stored. </a:t>
            </a:r>
          </a:p>
          <a:p>
            <a:pPr lvl="0" eaLnBrk="0" fontAlgn="base" hangingPunct="0">
              <a:spcBef>
                <a:spcPct val="0"/>
              </a:spcBef>
              <a:spcAft>
                <a:spcPct val="0"/>
              </a:spcAft>
              <a:buFont typeface="Wingdings" pitchFamily="2" charset="2"/>
              <a:buChar char="ü"/>
              <a:tabLst>
                <a:tab pos="457200" algn="l"/>
              </a:tabLst>
            </a:pPr>
            <a:r>
              <a:rPr lang="en-US" dirty="0" smtClean="0">
                <a:solidFill>
                  <a:srgbClr val="333333"/>
                </a:solidFill>
                <a:latin typeface="Helvetica" charset="0"/>
                <a:ea typeface="Times New Roman" pitchFamily="18" charset="0"/>
                <a:cs typeface="Times New Roman" pitchFamily="18" charset="0"/>
              </a:rPr>
              <a:t>Much like we can easily access any file from a file system without knowing on which disk (or host) it resides </a:t>
            </a:r>
            <a:r>
              <a:rPr lang="en-US" dirty="0" smtClean="0">
                <a:solidFill>
                  <a:srgbClr val="333333"/>
                </a:solidFill>
                <a:ea typeface="Times New Roman" pitchFamily="18" charset="0"/>
                <a:cs typeface="Times New Roman" pitchFamily="18" charset="0"/>
              </a:rPr>
              <a:t>–</a:t>
            </a:r>
            <a:r>
              <a:rPr lang="en-US" dirty="0" smtClean="0">
                <a:solidFill>
                  <a:srgbClr val="333333"/>
                </a:solidFill>
                <a:latin typeface="Helvetica" charset="0"/>
                <a:ea typeface="Times New Roman" pitchFamily="18" charset="0"/>
                <a:cs typeface="Times New Roman" pitchFamily="18" charset="0"/>
              </a:rPr>
              <a:t> all we need to know is the path to that file.</a:t>
            </a:r>
          </a:p>
          <a:p>
            <a:pPr algn="ctr"/>
            <a:endParaRPr lang="en-US" dirty="0"/>
          </a:p>
        </p:txBody>
      </p:sp>
      <p:sp>
        <p:nvSpPr>
          <p:cNvPr id="4" name="Cloud 3"/>
          <p:cNvSpPr/>
          <p:nvPr/>
        </p:nvSpPr>
        <p:spPr>
          <a:xfrm>
            <a:off x="0" y="4419600"/>
            <a:ext cx="8305800" cy="2438400"/>
          </a:xfrm>
          <a:prstGeom prst="cloud">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buFontTx/>
              <a:buChar char="•"/>
              <a:tabLst>
                <a:tab pos="457200" algn="l"/>
              </a:tabLst>
            </a:pPr>
            <a:r>
              <a:rPr lang="en-US" b="1" u="sng" dirty="0" smtClean="0">
                <a:solidFill>
                  <a:srgbClr val="333333"/>
                </a:solidFill>
                <a:latin typeface="Helvetica" charset="0"/>
                <a:ea typeface="Times New Roman" pitchFamily="18" charset="0"/>
                <a:cs typeface="Times New Roman" pitchFamily="18" charset="0"/>
              </a:rPr>
              <a:t>Distributed storage</a:t>
            </a:r>
            <a:r>
              <a:rPr lang="en-US" dirty="0" smtClean="0">
                <a:solidFill>
                  <a:srgbClr val="333333"/>
                </a:solidFill>
                <a:latin typeface="Helvetica" charset="0"/>
                <a:ea typeface="Times New Roman" pitchFamily="18" charset="0"/>
                <a:cs typeface="Times New Roman" pitchFamily="18" charset="0"/>
              </a:rPr>
              <a:t>:</a:t>
            </a:r>
          </a:p>
          <a:p>
            <a:pPr lvl="0" eaLnBrk="0" fontAlgn="base" hangingPunct="0">
              <a:spcBef>
                <a:spcPct val="0"/>
              </a:spcBef>
              <a:spcAft>
                <a:spcPct val="0"/>
              </a:spcAft>
              <a:buFont typeface="Wingdings" pitchFamily="2" charset="2"/>
              <a:buChar char="ü"/>
              <a:tabLst>
                <a:tab pos="457200" algn="l"/>
              </a:tabLst>
            </a:pPr>
            <a:r>
              <a:rPr lang="en-US" dirty="0" smtClean="0">
                <a:solidFill>
                  <a:srgbClr val="333333"/>
                </a:solidFill>
                <a:latin typeface="Helvetica" charset="0"/>
                <a:ea typeface="Times New Roman" pitchFamily="18" charset="0"/>
                <a:cs typeface="Times New Roman" pitchFamily="18" charset="0"/>
              </a:rPr>
              <a:t> Alluxio is distributed meaning it scales horizontally and run on commodity hardware.</a:t>
            </a:r>
          </a:p>
          <a:p>
            <a:pPr lvl="0" eaLnBrk="0" fontAlgn="base" hangingPunct="0">
              <a:spcBef>
                <a:spcPct val="0"/>
              </a:spcBef>
              <a:spcAft>
                <a:spcPct val="0"/>
              </a:spcAft>
              <a:buFont typeface="Wingdings" pitchFamily="2" charset="2"/>
              <a:buChar char="ü"/>
              <a:tabLst>
                <a:tab pos="457200" algn="l"/>
              </a:tabLst>
            </a:pPr>
            <a:r>
              <a:rPr lang="en-US" dirty="0" smtClean="0">
                <a:solidFill>
                  <a:srgbClr val="333333"/>
                </a:solidFill>
                <a:latin typeface="Helvetica" charset="0"/>
                <a:ea typeface="Times New Roman" pitchFamily="18" charset="0"/>
                <a:cs typeface="Times New Roman" pitchFamily="18" charset="0"/>
              </a:rPr>
              <a:t>horizontal scaling means that new systems can be introduced into the cluster.</a:t>
            </a:r>
            <a:endParaRPr lang="en-US" dirty="0" smtClean="0">
              <a:latin typeface="Arial" pitchFamily="34" charset="0"/>
              <a:cs typeface="Arial" pitchFamily="34" charset="0"/>
            </a:endParaRPr>
          </a:p>
          <a:p>
            <a:pPr algn="ctr"/>
            <a:endParaRPr lang="en-US" b="1" dirty="0"/>
          </a:p>
        </p:txBody>
      </p:sp>
      <p:sp>
        <p:nvSpPr>
          <p:cNvPr id="5" name="TextBox 4"/>
          <p:cNvSpPr txBox="1"/>
          <p:nvPr/>
        </p:nvSpPr>
        <p:spPr>
          <a:xfrm>
            <a:off x="3124200" y="457200"/>
            <a:ext cx="152400" cy="369332"/>
          </a:xfrm>
          <a:prstGeom prst="rect">
            <a:avLst/>
          </a:prstGeom>
          <a:noFill/>
        </p:spPr>
        <p:txBody>
          <a:bodyPr wrap="square" rtlCol="0">
            <a:spAutoFit/>
          </a:bodyPr>
          <a:lstStyle/>
          <a:p>
            <a:endParaRPr lang="en-US" dirty="0"/>
          </a:p>
        </p:txBody>
      </p:sp>
      <p:sp>
        <p:nvSpPr>
          <p:cNvPr id="6" name="Cloud Callout 5"/>
          <p:cNvSpPr/>
          <p:nvPr/>
        </p:nvSpPr>
        <p:spPr>
          <a:xfrm flipH="1">
            <a:off x="3581400" y="2438400"/>
            <a:ext cx="6096000" cy="2667000"/>
          </a:xfrm>
          <a:prstGeom prst="cloud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b="1" dirty="0" smtClean="0"/>
              <a:t>Virtual</a:t>
            </a:r>
            <a:r>
              <a:rPr lang="en-IN" dirty="0" smtClean="0"/>
              <a:t> hosting is a method for hosting multiple domain </a:t>
            </a:r>
            <a:r>
              <a:rPr lang="en-IN" b="1" dirty="0" smtClean="0"/>
              <a:t>names</a:t>
            </a:r>
            <a:r>
              <a:rPr lang="en-IN" dirty="0" smtClean="0"/>
              <a:t> (with separate handling of each </a:t>
            </a:r>
            <a:r>
              <a:rPr lang="en-IN" b="1" dirty="0" smtClean="0"/>
              <a:t>name</a:t>
            </a:r>
            <a:r>
              <a:rPr lang="en-IN" dirty="0" smtClean="0"/>
              <a:t>) on a single server (or pool of servers). This allows one server to share its resources, such as memory and processor cycles, without requiring all services provided to use the same host </a:t>
            </a:r>
            <a:r>
              <a:rPr lang="en-IN" b="1" dirty="0" smtClean="0"/>
              <a:t>name</a:t>
            </a:r>
            <a:r>
              <a:rPr lang="en-IN" dirty="0" smtClean="0"/>
              <a:t>.</a:t>
            </a:r>
            <a:endParaRPr lang="en-US"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alluxio-presentation-at-amplab-summer-retreat-2016-2-638.jpg"/>
          <p:cNvPicPr>
            <a:picLocks noChangeAspect="1"/>
          </p:cNvPicPr>
          <p:nvPr/>
        </p:nvPicPr>
        <p:blipFill>
          <a:blip r:embed="rId3"/>
          <a:srcRect l="11667" t="41649" r="12500" b="44990"/>
          <a:stretch>
            <a:fillRect/>
          </a:stretch>
        </p:blipFill>
        <p:spPr>
          <a:xfrm>
            <a:off x="1066800" y="2133600"/>
            <a:ext cx="6934200" cy="1066800"/>
          </a:xfrm>
          <a:prstGeom prst="rect">
            <a:avLst/>
          </a:prstGeom>
          <a:ln>
            <a:noFill/>
          </a:ln>
          <a:effectLst>
            <a:softEdge rad="112500"/>
          </a:effectLst>
        </p:spPr>
      </p:pic>
      <p:pic>
        <p:nvPicPr>
          <p:cNvPr id="4" name="Picture 3" descr="alluxio-presentation-at-amplab-summer-retreat-2016-2-638.jpg"/>
          <p:cNvPicPr>
            <a:picLocks noChangeAspect="1"/>
          </p:cNvPicPr>
          <p:nvPr/>
        </p:nvPicPr>
        <p:blipFill>
          <a:blip r:embed="rId3"/>
          <a:srcRect l="11667" t="78392" r="15833" b="4906"/>
          <a:stretch>
            <a:fillRect/>
          </a:stretch>
        </p:blipFill>
        <p:spPr>
          <a:xfrm>
            <a:off x="1066800" y="5029200"/>
            <a:ext cx="6629400" cy="1399814"/>
          </a:xfrm>
          <a:prstGeom prst="rect">
            <a:avLst/>
          </a:prstGeom>
          <a:ln>
            <a:noFill/>
          </a:ln>
          <a:effectLst>
            <a:softEdge rad="112500"/>
          </a:effectLst>
        </p:spPr>
      </p:pic>
      <p:pic>
        <p:nvPicPr>
          <p:cNvPr id="5" name="Picture 4" descr="images.png"/>
          <p:cNvPicPr>
            <a:picLocks noChangeAspect="1"/>
          </p:cNvPicPr>
          <p:nvPr/>
        </p:nvPicPr>
        <p:blipFill>
          <a:blip r:embed="rId4"/>
          <a:stretch>
            <a:fillRect/>
          </a:stretch>
        </p:blipFill>
        <p:spPr>
          <a:xfrm>
            <a:off x="2057400" y="3657600"/>
            <a:ext cx="4581525" cy="1000125"/>
          </a:xfrm>
          <a:prstGeom prst="rect">
            <a:avLst/>
          </a:prstGeom>
          <a:ln>
            <a:noFill/>
          </a:ln>
          <a:effectLst>
            <a:softEdge rad="112500"/>
          </a:effectLst>
        </p:spPr>
      </p:pic>
      <p:cxnSp>
        <p:nvCxnSpPr>
          <p:cNvPr id="7" name="Straight Arrow Connector 6"/>
          <p:cNvCxnSpPr/>
          <p:nvPr/>
        </p:nvCxnSpPr>
        <p:spPr>
          <a:xfrm rot="16200000" flipH="1">
            <a:off x="1752600" y="3048000"/>
            <a:ext cx="609600" cy="6096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rot="5400000" flipH="1" flipV="1">
            <a:off x="3505200" y="4876800"/>
            <a:ext cx="6096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9" name="Straight Arrow Connector 8"/>
          <p:cNvCxnSpPr/>
          <p:nvPr/>
        </p:nvCxnSpPr>
        <p:spPr>
          <a:xfrm rot="5400000" flipH="1" flipV="1">
            <a:off x="2590800" y="4876800"/>
            <a:ext cx="6096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rot="5400000" flipH="1" flipV="1">
            <a:off x="1866900" y="4610100"/>
            <a:ext cx="60960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rot="5400000">
            <a:off x="6248400" y="3200400"/>
            <a:ext cx="609600" cy="4572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2" name="Straight Arrow Connector 11"/>
          <p:cNvCxnSpPr/>
          <p:nvPr/>
        </p:nvCxnSpPr>
        <p:spPr>
          <a:xfrm rot="5400000">
            <a:off x="5562600" y="3352800"/>
            <a:ext cx="533400" cy="762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3" name="Straight Arrow Connector 12"/>
          <p:cNvCxnSpPr/>
          <p:nvPr/>
        </p:nvCxnSpPr>
        <p:spPr>
          <a:xfrm rot="5400000">
            <a:off x="4610100" y="3467100"/>
            <a:ext cx="686594" cy="79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rot="16200000" flipH="1">
            <a:off x="3812381" y="3350419"/>
            <a:ext cx="685797" cy="8095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rot="16200000" flipH="1">
            <a:off x="2819400" y="3200400"/>
            <a:ext cx="609600" cy="3048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4" name="Straight Arrow Connector 33"/>
          <p:cNvCxnSpPr/>
          <p:nvPr/>
        </p:nvCxnSpPr>
        <p:spPr>
          <a:xfrm rot="16200000" flipV="1">
            <a:off x="6324600" y="4572000"/>
            <a:ext cx="68580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5" name="Straight Arrow Connector 34"/>
          <p:cNvCxnSpPr/>
          <p:nvPr/>
        </p:nvCxnSpPr>
        <p:spPr>
          <a:xfrm rot="16200000" flipV="1">
            <a:off x="5524500" y="4686300"/>
            <a:ext cx="609600" cy="3810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6" name="Straight Arrow Connector 35"/>
          <p:cNvCxnSpPr/>
          <p:nvPr/>
        </p:nvCxnSpPr>
        <p:spPr>
          <a:xfrm rot="16200000" flipV="1">
            <a:off x="4533900" y="4762500"/>
            <a:ext cx="533400" cy="152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0721" name="Rectangle 1"/>
          <p:cNvSpPr>
            <a:spLocks noChangeArrowheads="1"/>
          </p:cNvSpPr>
          <p:nvPr/>
        </p:nvSpPr>
        <p:spPr bwMode="auto">
          <a:xfrm>
            <a:off x="609600" y="838200"/>
            <a:ext cx="9144000"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1"/>
                </a:solidFill>
                <a:effectLst/>
                <a:latin typeface="Helvetica"/>
                <a:ea typeface="Times New Roman" pitchFamily="18" charset="0"/>
                <a:cs typeface="Times New Roman" pitchFamily="18" charset="0"/>
              </a:rPr>
              <a:t>And this is exactly where Alluxio comes into place,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1"/>
                </a:solidFill>
                <a:effectLst/>
                <a:latin typeface="Helvetica"/>
                <a:ea typeface="Times New Roman" pitchFamily="18" charset="0"/>
                <a:cs typeface="Times New Roman" pitchFamily="18" charset="0"/>
              </a:rPr>
              <a:t> right in the middle, between these 2 categories.</a:t>
            </a:r>
            <a:endParaRPr kumimoji="0" lang="en-US" sz="2400" b="0" i="0" u="none" strike="noStrike" cap="none" normalizeH="0" baseline="0" dirty="0" smtClean="0">
              <a:ln>
                <a:noFill/>
              </a:ln>
              <a:solidFill>
                <a:schemeClr val="bg1"/>
              </a:solidFill>
              <a:effectLst/>
              <a:latin typeface="Arial" pitchFamily="34" charset="0"/>
              <a:cs typeface="Arial" pitchFamily="34" charset="0"/>
            </a:endParaRPr>
          </a:p>
        </p:txBody>
      </p:sp>
    </p:spTree>
  </p:cSld>
  <p:clrMapOvr>
    <a:masterClrMapping/>
  </p:clrMapOvr>
  <p:transition>
    <p:pull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istory 1.jpg"/>
          <p:cNvPicPr>
            <a:picLocks noChangeAspect="1"/>
          </p:cNvPicPr>
          <p:nvPr/>
        </p:nvPicPr>
        <p:blipFill>
          <a:blip r:embed="rId2"/>
          <a:srcRect l="7865" t="45192" r="16854" b="25000"/>
          <a:stretch>
            <a:fillRect/>
          </a:stretch>
        </p:blipFill>
        <p:spPr>
          <a:xfrm>
            <a:off x="0" y="4038600"/>
            <a:ext cx="6093542" cy="2819400"/>
          </a:xfrm>
          <a:prstGeom prst="rect">
            <a:avLst/>
          </a:prstGeom>
        </p:spPr>
      </p:pic>
      <p:sp>
        <p:nvSpPr>
          <p:cNvPr id="3" name="TextBox 2"/>
          <p:cNvSpPr txBox="1"/>
          <p:nvPr/>
        </p:nvSpPr>
        <p:spPr>
          <a:xfrm>
            <a:off x="6211787" y="0"/>
            <a:ext cx="2932213" cy="7232749"/>
          </a:xfrm>
          <a:prstGeom prst="rect">
            <a:avLst/>
          </a:prstGeom>
          <a:noFill/>
        </p:spPr>
        <p:txBody>
          <a:bodyPr wrap="none" rtlCol="0">
            <a:spAutoFit/>
          </a:bodyPr>
          <a:lstStyle/>
          <a:p>
            <a:pPr lvl="0" fontAlgn="base">
              <a:spcBef>
                <a:spcPct val="0"/>
              </a:spcBef>
              <a:spcAft>
                <a:spcPct val="0"/>
              </a:spcAft>
            </a:pPr>
            <a:r>
              <a:rPr lang="en-US" sz="1600" b="1" u="sng" dirty="0" smtClean="0">
                <a:solidFill>
                  <a:srgbClr val="0366D6"/>
                </a:solidFill>
                <a:latin typeface="-apple-system"/>
                <a:cs typeface="Arial" pitchFamily="34" charset="0"/>
                <a:hlinkClick r:id="rId3"/>
              </a:rPr>
              <a:t>Alluxio 1.5.0</a:t>
            </a:r>
            <a:endParaRPr lang="en-US" sz="1600" dirty="0" smtClean="0">
              <a:solidFill>
                <a:srgbClr val="24292E"/>
              </a:solidFill>
              <a:latin typeface="-apple-system"/>
              <a:cs typeface="Arial" pitchFamily="34" charset="0"/>
            </a:endParaRPr>
          </a:p>
          <a:p>
            <a:pPr lvl="0" eaLnBrk="0" fontAlgn="base" hangingPunct="0">
              <a:spcBef>
                <a:spcPct val="0"/>
              </a:spcBef>
              <a:spcAft>
                <a:spcPct val="0"/>
              </a:spcAft>
            </a:pPr>
            <a:r>
              <a:rPr lang="en-US" sz="1600" dirty="0" smtClean="0">
                <a:solidFill>
                  <a:srgbClr val="24292E"/>
                </a:solidFill>
                <a:latin typeface="-apple-system"/>
                <a:cs typeface="Arial" pitchFamily="34" charset="0"/>
              </a:rPr>
              <a:t>Release Date: Jun 12th, 2017</a:t>
            </a:r>
          </a:p>
          <a:p>
            <a:pPr lvl="0" eaLnBrk="0" fontAlgn="base" hangingPunct="0">
              <a:spcBef>
                <a:spcPct val="0"/>
              </a:spcBef>
              <a:spcAft>
                <a:spcPct val="0"/>
              </a:spcAft>
            </a:pPr>
            <a:endParaRPr lang="en-US" sz="1600" dirty="0" smtClean="0">
              <a:solidFill>
                <a:srgbClr val="24292E"/>
              </a:solidFill>
              <a:latin typeface="-apple-system"/>
              <a:cs typeface="Arial" pitchFamily="34" charset="0"/>
            </a:endParaRPr>
          </a:p>
          <a:p>
            <a:pPr lvl="0" eaLnBrk="0" fontAlgn="base" hangingPunct="0">
              <a:spcBef>
                <a:spcPct val="0"/>
              </a:spcBef>
              <a:spcAft>
                <a:spcPct val="0"/>
              </a:spcAft>
            </a:pPr>
            <a:r>
              <a:rPr lang="en-US" sz="1600" b="1" dirty="0" smtClean="0">
                <a:solidFill>
                  <a:srgbClr val="0366D6"/>
                </a:solidFill>
                <a:latin typeface="-apple-system"/>
                <a:cs typeface="Arial" pitchFamily="34" charset="0"/>
                <a:hlinkClick r:id="rId4"/>
              </a:rPr>
              <a:t>Alluxio 1.4.0</a:t>
            </a:r>
            <a:endParaRPr lang="en-US" sz="1600" dirty="0" smtClean="0">
              <a:solidFill>
                <a:srgbClr val="24292E"/>
              </a:solidFill>
              <a:latin typeface="-apple-system"/>
              <a:cs typeface="Arial" pitchFamily="34" charset="0"/>
            </a:endParaRPr>
          </a:p>
          <a:p>
            <a:pPr lvl="0" eaLnBrk="0" fontAlgn="base" hangingPunct="0">
              <a:spcBef>
                <a:spcPct val="0"/>
              </a:spcBef>
              <a:spcAft>
                <a:spcPct val="0"/>
              </a:spcAft>
            </a:pPr>
            <a:r>
              <a:rPr lang="en-US" sz="1600" dirty="0" smtClean="0">
                <a:solidFill>
                  <a:srgbClr val="24292E"/>
                </a:solidFill>
                <a:latin typeface="-apple-system"/>
                <a:cs typeface="Arial" pitchFamily="34" charset="0"/>
              </a:rPr>
              <a:t>Release Date: Jan 13th, 2017</a:t>
            </a:r>
          </a:p>
          <a:p>
            <a:pPr lvl="0" eaLnBrk="0" fontAlgn="base" hangingPunct="0">
              <a:spcBef>
                <a:spcPct val="0"/>
              </a:spcBef>
              <a:spcAft>
                <a:spcPct val="0"/>
              </a:spcAft>
            </a:pPr>
            <a:endParaRPr lang="en-US" sz="1600" dirty="0" smtClean="0">
              <a:solidFill>
                <a:srgbClr val="24292E"/>
              </a:solidFill>
              <a:latin typeface="-apple-system"/>
              <a:cs typeface="Arial" pitchFamily="34" charset="0"/>
            </a:endParaRPr>
          </a:p>
          <a:p>
            <a:pPr lvl="0" eaLnBrk="0" fontAlgn="base" hangingPunct="0">
              <a:spcBef>
                <a:spcPct val="0"/>
              </a:spcBef>
              <a:spcAft>
                <a:spcPct val="0"/>
              </a:spcAft>
            </a:pPr>
            <a:r>
              <a:rPr lang="en-US" sz="1600" b="1" dirty="0" smtClean="0">
                <a:solidFill>
                  <a:srgbClr val="0366D6"/>
                </a:solidFill>
                <a:latin typeface="-apple-system"/>
                <a:cs typeface="Arial" pitchFamily="34" charset="0"/>
                <a:hlinkClick r:id="rId5"/>
              </a:rPr>
              <a:t>Alluxio 1.3.0</a:t>
            </a:r>
            <a:endParaRPr lang="en-US" sz="1600" dirty="0" smtClean="0">
              <a:solidFill>
                <a:srgbClr val="24292E"/>
              </a:solidFill>
              <a:latin typeface="-apple-system"/>
              <a:cs typeface="Arial" pitchFamily="34" charset="0"/>
            </a:endParaRPr>
          </a:p>
          <a:p>
            <a:pPr lvl="0" eaLnBrk="0" fontAlgn="base" hangingPunct="0">
              <a:spcBef>
                <a:spcPct val="0"/>
              </a:spcBef>
              <a:spcAft>
                <a:spcPct val="0"/>
              </a:spcAft>
            </a:pPr>
            <a:r>
              <a:rPr lang="en-US" sz="1600" dirty="0" smtClean="0">
                <a:solidFill>
                  <a:srgbClr val="24292E"/>
                </a:solidFill>
                <a:latin typeface="-apple-system"/>
                <a:cs typeface="Arial" pitchFamily="34" charset="0"/>
              </a:rPr>
              <a:t>Release Date: Oct 7th, 2016</a:t>
            </a:r>
          </a:p>
          <a:p>
            <a:pPr lvl="0" eaLnBrk="0" fontAlgn="base" hangingPunct="0">
              <a:spcBef>
                <a:spcPct val="0"/>
              </a:spcBef>
              <a:spcAft>
                <a:spcPct val="0"/>
              </a:spcAft>
            </a:pPr>
            <a:endParaRPr lang="en-US" sz="1600" dirty="0" smtClean="0">
              <a:solidFill>
                <a:srgbClr val="24292E"/>
              </a:solidFill>
              <a:latin typeface="-apple-system"/>
              <a:cs typeface="Arial" pitchFamily="34" charset="0"/>
            </a:endParaRPr>
          </a:p>
          <a:p>
            <a:pPr lvl="0" eaLnBrk="0" fontAlgn="base" hangingPunct="0">
              <a:spcBef>
                <a:spcPct val="0"/>
              </a:spcBef>
              <a:spcAft>
                <a:spcPct val="0"/>
              </a:spcAft>
            </a:pPr>
            <a:r>
              <a:rPr lang="en-US" sz="1600" b="1" dirty="0" smtClean="0">
                <a:solidFill>
                  <a:srgbClr val="0366D6"/>
                </a:solidFill>
                <a:latin typeface="-apple-system"/>
                <a:cs typeface="Arial" pitchFamily="34" charset="0"/>
                <a:hlinkClick r:id="rId6"/>
              </a:rPr>
              <a:t>Alluxio 1.2.0</a:t>
            </a:r>
            <a:endParaRPr lang="en-US" sz="1600" b="1" dirty="0" smtClean="0">
              <a:solidFill>
                <a:srgbClr val="0366D6"/>
              </a:solidFill>
              <a:latin typeface="-apple-system"/>
              <a:cs typeface="Arial" pitchFamily="34" charset="0"/>
            </a:endParaRPr>
          </a:p>
          <a:p>
            <a:pPr lvl="0" eaLnBrk="0" fontAlgn="base" hangingPunct="0">
              <a:spcBef>
                <a:spcPct val="0"/>
              </a:spcBef>
              <a:spcAft>
                <a:spcPct val="0"/>
              </a:spcAft>
            </a:pPr>
            <a:r>
              <a:rPr lang="en-US" sz="1600" dirty="0" smtClean="0">
                <a:solidFill>
                  <a:srgbClr val="24292E"/>
                </a:solidFill>
                <a:latin typeface="-apple-system"/>
                <a:cs typeface="Arial" pitchFamily="34" charset="0"/>
              </a:rPr>
              <a:t>Release Date: Jul 19th, 2016</a:t>
            </a:r>
          </a:p>
          <a:p>
            <a:pPr lvl="0" eaLnBrk="0" fontAlgn="base" hangingPunct="0">
              <a:spcBef>
                <a:spcPct val="0"/>
              </a:spcBef>
              <a:spcAft>
                <a:spcPct val="0"/>
              </a:spcAft>
            </a:pPr>
            <a:endParaRPr lang="en-US" sz="1600" b="1" dirty="0" smtClean="0">
              <a:solidFill>
                <a:srgbClr val="24292E"/>
              </a:solidFill>
              <a:latin typeface="-apple-system"/>
              <a:cs typeface="Arial" pitchFamily="34" charset="0"/>
            </a:endParaRPr>
          </a:p>
          <a:p>
            <a:pPr lvl="0" eaLnBrk="0" fontAlgn="base" hangingPunct="0">
              <a:spcBef>
                <a:spcPct val="0"/>
              </a:spcBef>
              <a:spcAft>
                <a:spcPct val="0"/>
              </a:spcAft>
            </a:pPr>
            <a:r>
              <a:rPr lang="en-US" sz="1600" b="1" dirty="0" smtClean="0">
                <a:solidFill>
                  <a:srgbClr val="0366D6"/>
                </a:solidFill>
                <a:latin typeface="-apple-system"/>
                <a:cs typeface="Arial" pitchFamily="34" charset="0"/>
                <a:hlinkClick r:id="rId7"/>
              </a:rPr>
              <a:t>Alluxio 1.1.1</a:t>
            </a:r>
            <a:endParaRPr lang="en-US" sz="1600" dirty="0" smtClean="0">
              <a:solidFill>
                <a:srgbClr val="24292E"/>
              </a:solidFill>
              <a:latin typeface="-apple-system"/>
              <a:cs typeface="Arial" pitchFamily="34" charset="0"/>
            </a:endParaRPr>
          </a:p>
          <a:p>
            <a:pPr lvl="0" eaLnBrk="0" fontAlgn="base" hangingPunct="0">
              <a:spcBef>
                <a:spcPct val="0"/>
              </a:spcBef>
              <a:spcAft>
                <a:spcPct val="0"/>
              </a:spcAft>
            </a:pPr>
            <a:r>
              <a:rPr lang="en-US" sz="1600" dirty="0" smtClean="0">
                <a:solidFill>
                  <a:srgbClr val="24292E"/>
                </a:solidFill>
                <a:latin typeface="-apple-system"/>
                <a:cs typeface="Arial" pitchFamily="34" charset="0"/>
              </a:rPr>
              <a:t>Release Date: Jul 7th, 2016</a:t>
            </a:r>
          </a:p>
          <a:p>
            <a:pPr lvl="0" eaLnBrk="0" fontAlgn="base" hangingPunct="0">
              <a:spcBef>
                <a:spcPct val="0"/>
              </a:spcBef>
              <a:spcAft>
                <a:spcPct val="0"/>
              </a:spcAft>
            </a:pPr>
            <a:endParaRPr lang="en-US" sz="1600" b="1" dirty="0" smtClean="0">
              <a:solidFill>
                <a:srgbClr val="24292E"/>
              </a:solidFill>
              <a:latin typeface="-apple-system"/>
              <a:cs typeface="Arial" pitchFamily="34" charset="0"/>
            </a:endParaRPr>
          </a:p>
          <a:p>
            <a:pPr lvl="0" eaLnBrk="0" fontAlgn="base" hangingPunct="0">
              <a:spcBef>
                <a:spcPct val="0"/>
              </a:spcBef>
              <a:spcAft>
                <a:spcPct val="0"/>
              </a:spcAft>
            </a:pPr>
            <a:r>
              <a:rPr lang="en-US" sz="1600" b="1" dirty="0" smtClean="0">
                <a:solidFill>
                  <a:srgbClr val="0366D6"/>
                </a:solidFill>
                <a:latin typeface="-apple-system"/>
                <a:cs typeface="Arial" pitchFamily="34" charset="0"/>
                <a:hlinkClick r:id="rId8"/>
              </a:rPr>
              <a:t>Alluxio 1.1.0</a:t>
            </a:r>
            <a:endParaRPr lang="en-US" sz="1600" b="1" dirty="0" smtClean="0">
              <a:solidFill>
                <a:srgbClr val="24292E"/>
              </a:solidFill>
              <a:latin typeface="-apple-system"/>
              <a:cs typeface="Arial" pitchFamily="34" charset="0"/>
            </a:endParaRPr>
          </a:p>
          <a:p>
            <a:pPr lvl="0" eaLnBrk="0" fontAlgn="base" hangingPunct="0">
              <a:spcBef>
                <a:spcPct val="0"/>
              </a:spcBef>
              <a:spcAft>
                <a:spcPct val="0"/>
              </a:spcAft>
            </a:pPr>
            <a:r>
              <a:rPr lang="en-US" sz="1600" dirty="0" smtClean="0">
                <a:solidFill>
                  <a:srgbClr val="24292E"/>
                </a:solidFill>
                <a:latin typeface="-apple-system"/>
                <a:cs typeface="Arial" pitchFamily="34" charset="0"/>
              </a:rPr>
              <a:t>Release Date: Jun 7th, 2016</a:t>
            </a:r>
          </a:p>
          <a:p>
            <a:pPr lvl="0" eaLnBrk="0" fontAlgn="base" hangingPunct="0">
              <a:spcBef>
                <a:spcPct val="0"/>
              </a:spcBef>
              <a:spcAft>
                <a:spcPct val="0"/>
              </a:spcAft>
            </a:pPr>
            <a:endParaRPr lang="en-US" sz="1600" b="1" dirty="0" smtClean="0">
              <a:solidFill>
                <a:srgbClr val="24292E"/>
              </a:solidFill>
              <a:latin typeface="-apple-system"/>
              <a:cs typeface="Arial" pitchFamily="34" charset="0"/>
            </a:endParaRPr>
          </a:p>
          <a:p>
            <a:pPr lvl="0" eaLnBrk="0" fontAlgn="base" hangingPunct="0">
              <a:spcBef>
                <a:spcPct val="0"/>
              </a:spcBef>
              <a:spcAft>
                <a:spcPct val="0"/>
              </a:spcAft>
            </a:pPr>
            <a:r>
              <a:rPr lang="en-US" sz="1600" b="1" dirty="0" smtClean="0">
                <a:solidFill>
                  <a:srgbClr val="0366D6"/>
                </a:solidFill>
                <a:latin typeface="-apple-system"/>
                <a:cs typeface="Arial" pitchFamily="34" charset="0"/>
                <a:hlinkClick r:id="rId9"/>
              </a:rPr>
              <a:t>Alluxio 1.0.1</a:t>
            </a:r>
            <a:endParaRPr lang="en-US" sz="1600" b="1" dirty="0" smtClean="0">
              <a:solidFill>
                <a:srgbClr val="24292E"/>
              </a:solidFill>
              <a:latin typeface="-apple-system"/>
              <a:cs typeface="Arial" pitchFamily="34" charset="0"/>
            </a:endParaRPr>
          </a:p>
          <a:p>
            <a:pPr lvl="0" eaLnBrk="0" fontAlgn="base" hangingPunct="0">
              <a:spcBef>
                <a:spcPct val="0"/>
              </a:spcBef>
              <a:spcAft>
                <a:spcPct val="0"/>
              </a:spcAft>
            </a:pPr>
            <a:r>
              <a:rPr lang="en-US" sz="1600" dirty="0" smtClean="0">
                <a:solidFill>
                  <a:srgbClr val="24292E"/>
                </a:solidFill>
                <a:latin typeface="-apple-system"/>
                <a:cs typeface="Arial" pitchFamily="34" charset="0"/>
              </a:rPr>
              <a:t>Release Date: Mar 28th, 2016</a:t>
            </a:r>
          </a:p>
          <a:p>
            <a:pPr lvl="0" eaLnBrk="0" fontAlgn="base" hangingPunct="0">
              <a:spcBef>
                <a:spcPct val="0"/>
              </a:spcBef>
              <a:spcAft>
                <a:spcPct val="0"/>
              </a:spcAft>
            </a:pPr>
            <a:endParaRPr lang="en-US" sz="1600" b="1" dirty="0" smtClean="0">
              <a:solidFill>
                <a:srgbClr val="24292E"/>
              </a:solidFill>
              <a:latin typeface="-apple-system"/>
              <a:cs typeface="Arial" pitchFamily="34" charset="0"/>
            </a:endParaRPr>
          </a:p>
          <a:p>
            <a:pPr lvl="0" eaLnBrk="0" fontAlgn="base" hangingPunct="0">
              <a:spcBef>
                <a:spcPct val="0"/>
              </a:spcBef>
              <a:spcAft>
                <a:spcPct val="0"/>
              </a:spcAft>
            </a:pPr>
            <a:r>
              <a:rPr lang="en-US" sz="1600" b="1" dirty="0" smtClean="0">
                <a:solidFill>
                  <a:srgbClr val="0366D6"/>
                </a:solidFill>
                <a:latin typeface="-apple-system"/>
                <a:cs typeface="Arial" pitchFamily="34" charset="0"/>
                <a:hlinkClick r:id="rId10"/>
              </a:rPr>
              <a:t>Alluxio 1.0.0</a:t>
            </a:r>
            <a:endParaRPr lang="en-US" sz="1600" b="1" dirty="0" smtClean="0">
              <a:solidFill>
                <a:srgbClr val="24292E"/>
              </a:solidFill>
              <a:latin typeface="-apple-system"/>
              <a:cs typeface="Arial" pitchFamily="34" charset="0"/>
            </a:endParaRPr>
          </a:p>
          <a:p>
            <a:pPr lvl="0" eaLnBrk="0" fontAlgn="base" hangingPunct="0">
              <a:spcBef>
                <a:spcPct val="0"/>
              </a:spcBef>
              <a:spcAft>
                <a:spcPct val="0"/>
              </a:spcAft>
            </a:pPr>
            <a:r>
              <a:rPr lang="en-US" sz="1600" dirty="0" smtClean="0">
                <a:solidFill>
                  <a:srgbClr val="24292E"/>
                </a:solidFill>
                <a:latin typeface="-apple-system"/>
                <a:cs typeface="Arial" pitchFamily="34" charset="0"/>
              </a:rPr>
              <a:t>Release Date: Feb 23rd, 2016</a:t>
            </a:r>
          </a:p>
          <a:p>
            <a:pPr lvl="0" eaLnBrk="0" fontAlgn="base" hangingPunct="0">
              <a:spcBef>
                <a:spcPct val="0"/>
              </a:spcBef>
              <a:spcAft>
                <a:spcPct val="0"/>
              </a:spcAft>
            </a:pPr>
            <a:endParaRPr lang="en-US" sz="1600" b="1" dirty="0" smtClean="0">
              <a:solidFill>
                <a:srgbClr val="24292E"/>
              </a:solidFill>
              <a:latin typeface="-apple-system"/>
              <a:cs typeface="Arial" pitchFamily="34" charset="0"/>
            </a:endParaRPr>
          </a:p>
          <a:p>
            <a:pPr lvl="0" eaLnBrk="0" fontAlgn="base" hangingPunct="0">
              <a:spcBef>
                <a:spcPct val="0"/>
              </a:spcBef>
              <a:spcAft>
                <a:spcPct val="0"/>
              </a:spcAft>
            </a:pPr>
            <a:r>
              <a:rPr lang="en-US" sz="1600" b="1" dirty="0" smtClean="0">
                <a:solidFill>
                  <a:srgbClr val="0366D6"/>
                </a:solidFill>
                <a:latin typeface="-apple-system"/>
                <a:cs typeface="Arial" pitchFamily="34" charset="0"/>
                <a:hlinkClick r:id="rId11"/>
              </a:rPr>
              <a:t>Tachyon 0.8.2</a:t>
            </a:r>
            <a:endParaRPr lang="en-US" sz="1600" b="1" dirty="0" smtClean="0">
              <a:solidFill>
                <a:srgbClr val="0366D6"/>
              </a:solidFill>
              <a:latin typeface="-apple-system"/>
              <a:cs typeface="Arial" pitchFamily="34" charset="0"/>
            </a:endParaRPr>
          </a:p>
          <a:p>
            <a:pPr eaLnBrk="0" fontAlgn="base" hangingPunct="0">
              <a:spcBef>
                <a:spcPct val="0"/>
              </a:spcBef>
              <a:spcAft>
                <a:spcPct val="0"/>
              </a:spcAft>
            </a:pPr>
            <a:r>
              <a:rPr lang="en-US" sz="1600" dirty="0" smtClean="0">
                <a:solidFill>
                  <a:srgbClr val="24292E"/>
                </a:solidFill>
                <a:latin typeface="-apple-system"/>
                <a:cs typeface="Arial" pitchFamily="34" charset="0"/>
              </a:rPr>
              <a:t>Release Date: Feb 23rd, 2016</a:t>
            </a:r>
            <a:endParaRPr lang="en-US" sz="1600" b="1" dirty="0" smtClean="0">
              <a:solidFill>
                <a:srgbClr val="24292E"/>
              </a:solidFill>
              <a:latin typeface="-apple-system"/>
              <a:cs typeface="Arial" pitchFamily="34" charset="0"/>
            </a:endParaRPr>
          </a:p>
          <a:p>
            <a:pPr lvl="0" eaLnBrk="0" fontAlgn="base" hangingPunct="0">
              <a:spcBef>
                <a:spcPct val="0"/>
              </a:spcBef>
              <a:spcAft>
                <a:spcPct val="0"/>
              </a:spcAft>
            </a:pPr>
            <a:endParaRPr lang="en-US" sz="1600" b="1" dirty="0" smtClean="0">
              <a:solidFill>
                <a:srgbClr val="24292E"/>
              </a:solidFill>
              <a:latin typeface="-apple-system"/>
              <a:cs typeface="Arial" pitchFamily="34" charset="0"/>
            </a:endParaRPr>
          </a:p>
          <a:p>
            <a:pPr lvl="0" eaLnBrk="0" fontAlgn="base" hangingPunct="0">
              <a:spcBef>
                <a:spcPct val="0"/>
              </a:spcBef>
              <a:spcAft>
                <a:spcPct val="0"/>
              </a:spcAft>
            </a:pPr>
            <a:endParaRPr lang="en-US" sz="1600" dirty="0" smtClean="0">
              <a:solidFill>
                <a:srgbClr val="586069"/>
              </a:solidFill>
              <a:latin typeface="-apple-system"/>
              <a:cs typeface="Arial" pitchFamily="34" charset="0"/>
            </a:endParaRPr>
          </a:p>
          <a:p>
            <a:endParaRPr lang="en-US" sz="1600" dirty="0"/>
          </a:p>
        </p:txBody>
      </p:sp>
      <p:pic>
        <p:nvPicPr>
          <p:cNvPr id="5" name="Picture 4" descr="founder1.jpg"/>
          <p:cNvPicPr>
            <a:picLocks noChangeAspect="1"/>
          </p:cNvPicPr>
          <p:nvPr/>
        </p:nvPicPr>
        <p:blipFill>
          <a:blip r:embed="rId12"/>
          <a:stretch>
            <a:fillRect/>
          </a:stretch>
        </p:blipFill>
        <p:spPr>
          <a:xfrm>
            <a:off x="0" y="0"/>
            <a:ext cx="2057400" cy="2057400"/>
          </a:xfrm>
          <a:prstGeom prst="rect">
            <a:avLst/>
          </a:prstGeom>
        </p:spPr>
      </p:pic>
      <p:sp>
        <p:nvSpPr>
          <p:cNvPr id="6" name="TextBox 5"/>
          <p:cNvSpPr txBox="1"/>
          <p:nvPr/>
        </p:nvSpPr>
        <p:spPr>
          <a:xfrm>
            <a:off x="0" y="2971800"/>
            <a:ext cx="5024196" cy="1846659"/>
          </a:xfrm>
          <a:prstGeom prst="rect">
            <a:avLst/>
          </a:prstGeom>
          <a:noFill/>
        </p:spPr>
        <p:txBody>
          <a:bodyPr wrap="none" rtlCol="0">
            <a:spAutoFit/>
          </a:bodyPr>
          <a:lstStyle/>
          <a:p>
            <a:pPr>
              <a:buFont typeface="Arial" pitchFamily="34" charset="0"/>
              <a:buChar char="•"/>
            </a:pPr>
            <a:r>
              <a:rPr lang="en-US" sz="2400" dirty="0" smtClean="0">
                <a:latin typeface="Calisto MT" pitchFamily="18" charset="0"/>
              </a:rPr>
              <a:t>Started  at UC Berkeley </a:t>
            </a:r>
            <a:r>
              <a:rPr lang="en-US" sz="2400" dirty="0" err="1" smtClean="0">
                <a:latin typeface="Calisto MT" pitchFamily="18" charset="0"/>
              </a:rPr>
              <a:t>AMPLab</a:t>
            </a:r>
            <a:r>
              <a:rPr lang="en-US" sz="2400" dirty="0" smtClean="0">
                <a:latin typeface="Calisto MT" pitchFamily="18" charset="0"/>
              </a:rPr>
              <a:t> in</a:t>
            </a:r>
          </a:p>
          <a:p>
            <a:r>
              <a:rPr lang="en-US" sz="2400" dirty="0" smtClean="0">
                <a:latin typeface="Calisto MT" pitchFamily="18" charset="0"/>
              </a:rPr>
              <a:t>  Summer 2012</a:t>
            </a:r>
          </a:p>
          <a:p>
            <a:pPr>
              <a:buFont typeface="Arial" pitchFamily="34" charset="0"/>
              <a:buChar char="•"/>
            </a:pPr>
            <a:r>
              <a:rPr lang="en-US" sz="2400" dirty="0" smtClean="0">
                <a:latin typeface="Calisto MT" pitchFamily="18" charset="0"/>
              </a:rPr>
              <a:t>Originally named as Tachyon</a:t>
            </a:r>
          </a:p>
          <a:p>
            <a:pPr>
              <a:buFont typeface="Arial" pitchFamily="34" charset="0"/>
              <a:buChar char="•"/>
            </a:pPr>
            <a:r>
              <a:rPr lang="en-US" sz="2400" dirty="0" smtClean="0">
                <a:latin typeface="Calisto MT" pitchFamily="18" charset="0"/>
              </a:rPr>
              <a:t>Rebranded to Alluxio in early 2016</a:t>
            </a:r>
          </a:p>
          <a:p>
            <a:endParaRPr lang="en-US" dirty="0"/>
          </a:p>
        </p:txBody>
      </p:sp>
      <p:sp>
        <p:nvSpPr>
          <p:cNvPr id="7" name="Rectangle 6"/>
          <p:cNvSpPr/>
          <p:nvPr/>
        </p:nvSpPr>
        <p:spPr>
          <a:xfrm>
            <a:off x="3200400" y="609600"/>
            <a:ext cx="2655215" cy="923330"/>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54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history</a:t>
            </a:r>
            <a:endParaRPr lang="en-US" sz="54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8" name="TextBox 7"/>
          <p:cNvSpPr txBox="1"/>
          <p:nvPr/>
        </p:nvSpPr>
        <p:spPr>
          <a:xfrm>
            <a:off x="0" y="2286000"/>
            <a:ext cx="2557688" cy="707886"/>
          </a:xfrm>
          <a:prstGeom prst="rect">
            <a:avLst/>
          </a:prstGeom>
          <a:noFill/>
        </p:spPr>
        <p:txBody>
          <a:bodyPr wrap="none" rtlCol="0">
            <a:spAutoFit/>
          </a:bodyPr>
          <a:lstStyle/>
          <a:p>
            <a:r>
              <a:rPr lang="en-US" sz="4000" b="1" i="1" u="sng" dirty="0" err="1" smtClean="0"/>
              <a:t>Haoyuan</a:t>
            </a:r>
            <a:r>
              <a:rPr lang="en-US" sz="4000" b="1" i="1" u="sng" dirty="0" smtClean="0"/>
              <a:t> Li</a:t>
            </a:r>
            <a:endParaRPr lang="en-US" sz="4000" b="1" i="1" u="sng" dirty="0"/>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mph" presetSubtype="0" fill="hold" nodeType="clickEffect">
                                  <p:stCondLst>
                                    <p:cond delay="0"/>
                                  </p:stCondLst>
                                  <p:childTnLst>
                                    <p:animScale>
                                      <p:cBhvr>
                                        <p:cTn id="13"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2083</TotalTime>
  <Words>3472</Words>
  <Application>Microsoft Office PowerPoint</Application>
  <PresentationFormat>On-screen Show (4:3)</PresentationFormat>
  <Paragraphs>442</Paragraphs>
  <Slides>68</Slides>
  <Notes>3</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Prs</dc:creator>
  <cp:lastModifiedBy>Prs</cp:lastModifiedBy>
  <cp:revision>210</cp:revision>
  <dcterms:created xsi:type="dcterms:W3CDTF">2006-08-16T00:00:00Z</dcterms:created>
  <dcterms:modified xsi:type="dcterms:W3CDTF">2017-09-02T16:53:27Z</dcterms:modified>
</cp:coreProperties>
</file>